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
  </p:notesMasterIdLst>
  <p:handoutMasterIdLst>
    <p:handoutMasterId r:id="rId7"/>
  </p:handoutMasterIdLst>
  <p:sldIdLst>
    <p:sldId id="258" r:id="rId2"/>
    <p:sldId id="259" r:id="rId3"/>
    <p:sldId id="261" r:id="rId4"/>
    <p:sldId id="263" r:id="rId5"/>
  </p:sldIdLst>
  <p:sldSz cx="9906000" cy="6858000" type="A4"/>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71" autoAdjust="0"/>
    <p:restoredTop sz="94720" autoAdjust="0"/>
  </p:normalViewPr>
  <p:slideViewPr>
    <p:cSldViewPr snapToGrid="0" snapToObjects="1">
      <p:cViewPr>
        <p:scale>
          <a:sx n="112" d="100"/>
          <a:sy n="112" d="100"/>
        </p:scale>
        <p:origin x="-88" y="-88"/>
      </p:cViewPr>
      <p:guideLst>
        <p:guide orient="horz" pos="2160"/>
        <p:guide pos="3120"/>
      </p:guideLst>
    </p:cSldViewPr>
  </p:slideViewPr>
  <p:outlineViewPr>
    <p:cViewPr>
      <p:scale>
        <a:sx n="33" d="100"/>
        <a:sy n="33" d="100"/>
      </p:scale>
      <p:origin x="0" y="2291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handoutMaster" Target="handoutMasters/handout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3B04CD9-B862-D441-858C-ACAA94EA451E}" type="datetime1">
              <a:rPr kumimoji="1" lang="en-US" altLang="ja-JP" smtClean="0"/>
              <a:t>8/18/16</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6E959BC-63A7-414A-943A-427055EAF509}" type="slidenum">
              <a:rPr kumimoji="1" lang="ja-JP" altLang="en-US" smtClean="0"/>
              <a:t>‹#›</a:t>
            </a:fld>
            <a:endParaRPr kumimoji="1" lang="ja-JP" altLang="en-US"/>
          </a:p>
        </p:txBody>
      </p:sp>
    </p:spTree>
    <p:extLst>
      <p:ext uri="{BB962C8B-B14F-4D97-AF65-F5344CB8AC3E}">
        <p14:creationId xmlns:p14="http://schemas.microsoft.com/office/powerpoint/2010/main" val="11662252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C18479-4E06-5F43-9F15-36CCEB47522E}" type="datetime1">
              <a:rPr kumimoji="1" lang="en-US" altLang="ja-JP" smtClean="0"/>
              <a:t>8/18/16</a:t>
            </a:fld>
            <a:endParaRPr kumimoji="1" lang="ja-JP" altLang="en-US"/>
          </a:p>
        </p:txBody>
      </p:sp>
      <p:sp>
        <p:nvSpPr>
          <p:cNvPr id="4" name="スライド イメージ プレースホルダー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9F6128-C4A3-6947-8F06-CF30FBF5F3ED}" type="slidenum">
              <a:rPr kumimoji="1" lang="ja-JP" altLang="en-US" smtClean="0"/>
              <a:t>‹#›</a:t>
            </a:fld>
            <a:endParaRPr kumimoji="1" lang="ja-JP" altLang="en-US"/>
          </a:p>
        </p:txBody>
      </p:sp>
    </p:spTree>
    <p:extLst>
      <p:ext uri="{BB962C8B-B14F-4D97-AF65-F5344CB8AC3E}">
        <p14:creationId xmlns:p14="http://schemas.microsoft.com/office/powerpoint/2010/main" val="206018536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8" name="正方形/長方形 7"/>
          <p:cNvSpPr/>
          <p:nvPr userDrawn="1"/>
        </p:nvSpPr>
        <p:spPr>
          <a:xfrm>
            <a:off x="0" y="1128954"/>
            <a:ext cx="446865" cy="2139840"/>
          </a:xfrm>
          <a:prstGeom prst="rect">
            <a:avLst/>
          </a:prstGeom>
          <a:solidFill>
            <a:schemeClr val="bg2">
              <a:alpha val="4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 name="正方形/長方形 12"/>
          <p:cNvSpPr/>
          <p:nvPr userDrawn="1"/>
        </p:nvSpPr>
        <p:spPr>
          <a:xfrm>
            <a:off x="0" y="3268794"/>
            <a:ext cx="446865" cy="3229660"/>
          </a:xfrm>
          <a:prstGeom prst="rect">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hasCustomPrompt="1"/>
          </p:nvPr>
        </p:nvSpPr>
        <p:spPr>
          <a:xfrm>
            <a:off x="742950" y="1695380"/>
            <a:ext cx="8420100" cy="1470025"/>
          </a:xfrm>
        </p:spPr>
        <p:txBody>
          <a:bodyPr>
            <a:normAutofit/>
          </a:bodyPr>
          <a:lstStyle>
            <a:lvl1pPr>
              <a:defRPr sz="3600"/>
            </a:lvl1pPr>
          </a:lstStyle>
          <a:p>
            <a:r>
              <a:rPr kumimoji="1" lang="ja-JP" altLang="en-US" dirty="0" smtClean="0"/>
              <a:t>題名</a:t>
            </a:r>
            <a:endParaRPr kumimoji="1" lang="ja-JP" altLang="en-US" dirty="0"/>
          </a:p>
        </p:txBody>
      </p:sp>
      <p:sp>
        <p:nvSpPr>
          <p:cNvPr id="3" name="サブタイトル 2"/>
          <p:cNvSpPr>
            <a:spLocks noGrp="1"/>
          </p:cNvSpPr>
          <p:nvPr>
            <p:ph type="subTitle" idx="1" hasCustomPrompt="1"/>
          </p:nvPr>
        </p:nvSpPr>
        <p:spPr>
          <a:xfrm>
            <a:off x="1485900" y="3358977"/>
            <a:ext cx="6934200" cy="497185"/>
          </a:xfrm>
        </p:spPr>
        <p:txBody>
          <a:bodyPr>
            <a:noAutofit/>
          </a:bodyPr>
          <a:lstStyle>
            <a:lvl1pPr marL="0" indent="0" algn="r">
              <a:buNone/>
              <a:defRPr sz="20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日付</a:t>
            </a:r>
            <a:endParaRPr kumimoji="1" lang="ja-JP" altLang="en-US" dirty="0"/>
          </a:p>
        </p:txBody>
      </p:sp>
      <p:sp>
        <p:nvSpPr>
          <p:cNvPr id="11" name="正方形/長方形 10"/>
          <p:cNvSpPr/>
          <p:nvPr userDrawn="1"/>
        </p:nvSpPr>
        <p:spPr>
          <a:xfrm>
            <a:off x="0" y="0"/>
            <a:ext cx="9906000" cy="1128954"/>
          </a:xfrm>
          <a:prstGeom prst="rect">
            <a:avLst/>
          </a:prstGeom>
          <a:solidFill>
            <a:schemeClr val="tx2">
              <a:lumMod val="50000"/>
            </a:schemeClr>
          </a:solidFill>
          <a:ln>
            <a:solidFill>
              <a:schemeClr val="tx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正方形/長方形 11"/>
          <p:cNvSpPr/>
          <p:nvPr userDrawn="1"/>
        </p:nvSpPr>
        <p:spPr>
          <a:xfrm>
            <a:off x="0" y="6498454"/>
            <a:ext cx="9906000" cy="359547"/>
          </a:xfrm>
          <a:prstGeom prst="rect">
            <a:avLst/>
          </a:prstGeom>
          <a:solidFill>
            <a:schemeClr val="tx2">
              <a:lumMod val="50000"/>
            </a:schemeClr>
          </a:solidFill>
          <a:ln>
            <a:solidFill>
              <a:schemeClr val="tx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テキスト プレースホルダー 9"/>
          <p:cNvSpPr>
            <a:spLocks noGrp="1"/>
          </p:cNvSpPr>
          <p:nvPr>
            <p:ph type="body" sz="quarter" idx="13" hasCustomPrompt="1"/>
          </p:nvPr>
        </p:nvSpPr>
        <p:spPr>
          <a:xfrm>
            <a:off x="1485900" y="3939208"/>
            <a:ext cx="6934200" cy="538749"/>
          </a:xfrm>
        </p:spPr>
        <p:txBody>
          <a:bodyPr>
            <a:normAutofit/>
          </a:bodyPr>
          <a:lstStyle>
            <a:lvl1pPr marL="0" indent="0" algn="r">
              <a:buNone/>
              <a:defRPr sz="2400"/>
            </a:lvl1pPr>
          </a:lstStyle>
          <a:p>
            <a:pPr lvl="0"/>
            <a:r>
              <a:rPr kumimoji="1" lang="ja-JP" altLang="en-US" dirty="0" smtClean="0"/>
              <a:t>名前</a:t>
            </a:r>
            <a:endParaRPr kumimoji="1" lang="ja-JP" altLang="en-US" dirty="0"/>
          </a:p>
        </p:txBody>
      </p:sp>
      <p:pic>
        <p:nvPicPr>
          <p:cNvPr id="9" name="図 8" descr="michikara logo 3.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12544" y="4844404"/>
            <a:ext cx="3982942" cy="1275178"/>
          </a:xfrm>
          <a:prstGeom prst="rect">
            <a:avLst/>
          </a:prstGeom>
        </p:spPr>
      </p:pic>
      <p:sp>
        <p:nvSpPr>
          <p:cNvPr id="14" name="正方形/長方形 13"/>
          <p:cNvSpPr/>
          <p:nvPr userDrawn="1"/>
        </p:nvSpPr>
        <p:spPr>
          <a:xfrm>
            <a:off x="9459135" y="1128954"/>
            <a:ext cx="446865" cy="2139840"/>
          </a:xfrm>
          <a:prstGeom prst="rect">
            <a:avLst/>
          </a:prstGeom>
          <a:solidFill>
            <a:schemeClr val="bg2">
              <a:alpha val="4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 name="正方形/長方形 14"/>
          <p:cNvSpPr/>
          <p:nvPr userDrawn="1"/>
        </p:nvSpPr>
        <p:spPr>
          <a:xfrm>
            <a:off x="9459135" y="3268794"/>
            <a:ext cx="446865" cy="3229660"/>
          </a:xfrm>
          <a:prstGeom prst="rect">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86363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95300" y="1248153"/>
            <a:ext cx="8915400" cy="4934791"/>
          </a:xfrm>
        </p:spPr>
        <p:txBody>
          <a:bodyPr anchor="t">
            <a:normAutofit/>
          </a:bodyPr>
          <a:lstStyle>
            <a:lvl1pPr>
              <a:defRPr sz="1600" i="1"/>
            </a:lvl1pPr>
            <a:lvl2pPr>
              <a:defRPr sz="1400"/>
            </a:lvl2pPr>
            <a:lvl3pPr>
              <a:defRPr sz="1200"/>
            </a:lvl3pPr>
          </a:lstStyle>
          <a:p>
            <a:pPr lvl="0"/>
            <a:endParaRPr kumimoji="1" lang="ja-JP" altLang="en-US" dirty="0" smtClean="0"/>
          </a:p>
        </p:txBody>
      </p:sp>
      <p:sp>
        <p:nvSpPr>
          <p:cNvPr id="14" name="正方形/長方形 13"/>
          <p:cNvSpPr/>
          <p:nvPr userDrawn="1"/>
        </p:nvSpPr>
        <p:spPr>
          <a:xfrm>
            <a:off x="0" y="0"/>
            <a:ext cx="9906000" cy="1056286"/>
          </a:xfrm>
          <a:prstGeom prst="rect">
            <a:avLst/>
          </a:prstGeom>
          <a:solidFill>
            <a:srgbClr val="131D43"/>
          </a:solidFill>
          <a:ln>
            <a:solidFill>
              <a:srgbClr val="131D4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 name="タイトル 1"/>
          <p:cNvSpPr>
            <a:spLocks noGrp="1"/>
          </p:cNvSpPr>
          <p:nvPr>
            <p:ph type="title" hasCustomPrompt="1"/>
          </p:nvPr>
        </p:nvSpPr>
        <p:spPr>
          <a:xfrm>
            <a:off x="495300" y="286304"/>
            <a:ext cx="8915400" cy="524203"/>
          </a:xfrm>
          <a:ln>
            <a:noFill/>
          </a:ln>
        </p:spPr>
        <p:txBody>
          <a:bodyPr>
            <a:normAutofit/>
          </a:bodyPr>
          <a:lstStyle>
            <a:lvl1pPr algn="l">
              <a:defRPr sz="2800" i="1">
                <a:solidFill>
                  <a:srgbClr val="FFFFFF"/>
                </a:solidFill>
                <a:latin typeface="+mj-ea"/>
                <a:ea typeface="+mj-ea"/>
              </a:defRPr>
            </a:lvl1pPr>
          </a:lstStyle>
          <a:p>
            <a:r>
              <a:rPr kumimoji="1" lang="ja-JP" altLang="en-US" dirty="0" smtClean="0"/>
              <a:t>I</a:t>
            </a:r>
            <a:r>
              <a:rPr kumimoji="1" lang="en-US" altLang="ja-JP" dirty="0" err="1" smtClean="0"/>
              <a:t>ndex</a:t>
            </a:r>
            <a:endParaRPr kumimoji="1" lang="ja-JP" altLang="en-US" dirty="0"/>
          </a:p>
        </p:txBody>
      </p:sp>
      <p:pic>
        <p:nvPicPr>
          <p:cNvPr id="5" name="図 4" descr="michikara logo 4.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83037" y="6229976"/>
            <a:ext cx="2839423" cy="520983"/>
          </a:xfrm>
          <a:prstGeom prst="rect">
            <a:avLst/>
          </a:prstGeom>
        </p:spPr>
      </p:pic>
      <p:sp>
        <p:nvSpPr>
          <p:cNvPr id="10" name="コンテンツ プレースホルダー 2"/>
          <p:cNvSpPr>
            <a:spLocks noGrp="1"/>
          </p:cNvSpPr>
          <p:nvPr>
            <p:ph idx="15" hasCustomPrompt="1"/>
          </p:nvPr>
        </p:nvSpPr>
        <p:spPr>
          <a:xfrm>
            <a:off x="495300" y="6257174"/>
            <a:ext cx="5784332" cy="491873"/>
          </a:xfrm>
        </p:spPr>
        <p:txBody>
          <a:bodyPr>
            <a:noAutofit/>
          </a:bodyPr>
          <a:lstStyle>
            <a:lvl1pPr marL="0" indent="0">
              <a:buNone/>
              <a:defRPr sz="900"/>
            </a:lvl1pPr>
            <a:lvl2pPr>
              <a:defRPr sz="1400"/>
            </a:lvl2pPr>
            <a:lvl3pPr>
              <a:defRPr sz="1200"/>
            </a:lvl3pPr>
          </a:lstStyle>
          <a:p>
            <a:pPr lvl="0"/>
            <a:r>
              <a:rPr kumimoji="1" lang="ja-JP" altLang="en-US" dirty="0" smtClean="0"/>
              <a:t>脚注・参考資料</a:t>
            </a:r>
          </a:p>
        </p:txBody>
      </p:sp>
    </p:spTree>
    <p:extLst>
      <p:ext uri="{BB962C8B-B14F-4D97-AF65-F5344CB8AC3E}">
        <p14:creationId xmlns:p14="http://schemas.microsoft.com/office/powerpoint/2010/main" val="2975332852"/>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95300" y="1722753"/>
            <a:ext cx="8915400" cy="4460191"/>
          </a:xfrm>
        </p:spPr>
        <p:txBody>
          <a:bodyPr/>
          <a:lstStyle>
            <a:lvl1pPr>
              <a:defRPr sz="1600"/>
            </a:lvl1pPr>
            <a:lvl2pPr>
              <a:defRPr sz="1400"/>
            </a:lvl2pPr>
            <a:lvl3pPr>
              <a:defRPr sz="12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p:txBody>
      </p:sp>
      <p:sp>
        <p:nvSpPr>
          <p:cNvPr id="14" name="正方形/長方形 13"/>
          <p:cNvSpPr/>
          <p:nvPr userDrawn="1"/>
        </p:nvSpPr>
        <p:spPr>
          <a:xfrm>
            <a:off x="0" y="0"/>
            <a:ext cx="9906000" cy="1056286"/>
          </a:xfrm>
          <a:prstGeom prst="rect">
            <a:avLst/>
          </a:prstGeom>
          <a:solidFill>
            <a:srgbClr val="131D43"/>
          </a:solidFill>
          <a:ln>
            <a:solidFill>
              <a:srgbClr val="131D4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 name="タイトル 1"/>
          <p:cNvSpPr>
            <a:spLocks noGrp="1"/>
          </p:cNvSpPr>
          <p:nvPr>
            <p:ph type="title"/>
          </p:nvPr>
        </p:nvSpPr>
        <p:spPr>
          <a:xfrm>
            <a:off x="495300" y="286304"/>
            <a:ext cx="8915400" cy="524203"/>
          </a:xfrm>
          <a:ln>
            <a:noFill/>
          </a:ln>
        </p:spPr>
        <p:txBody>
          <a:bodyPr>
            <a:normAutofit/>
          </a:bodyPr>
          <a:lstStyle>
            <a:lvl1pPr algn="l">
              <a:defRPr sz="2800" i="1">
                <a:solidFill>
                  <a:srgbClr val="FFFFFF"/>
                </a:solidFill>
                <a:latin typeface="+mj-ea"/>
                <a:ea typeface="+mj-ea"/>
              </a:defRPr>
            </a:lvl1pPr>
          </a:lstStyle>
          <a:p>
            <a:endParaRPr kumimoji="1" lang="ja-JP" altLang="en-US" dirty="0"/>
          </a:p>
        </p:txBody>
      </p:sp>
      <p:sp>
        <p:nvSpPr>
          <p:cNvPr id="12" name="コンテンツ プレースホルダー 2"/>
          <p:cNvSpPr>
            <a:spLocks noGrp="1"/>
          </p:cNvSpPr>
          <p:nvPr>
            <p:ph idx="12" hasCustomPrompt="1"/>
          </p:nvPr>
        </p:nvSpPr>
        <p:spPr>
          <a:xfrm>
            <a:off x="495300" y="1177974"/>
            <a:ext cx="8915400" cy="369693"/>
          </a:xfrm>
        </p:spPr>
        <p:txBody>
          <a:bodyPr>
            <a:noAutofit/>
          </a:bodyPr>
          <a:lstStyle>
            <a:lvl1pPr marL="0" indent="0">
              <a:buNone/>
              <a:defRPr sz="2000"/>
            </a:lvl1pPr>
            <a:lvl2pPr>
              <a:defRPr sz="1400"/>
            </a:lvl2pPr>
            <a:lvl3pPr>
              <a:defRPr sz="1200"/>
            </a:lvl3pPr>
          </a:lstStyle>
          <a:p>
            <a:pPr lvl="0"/>
            <a:r>
              <a:rPr kumimoji="1" lang="ja-JP" altLang="en-US" dirty="0" smtClean="0"/>
              <a:t>マスタータイトルの書式設定</a:t>
            </a:r>
          </a:p>
        </p:txBody>
      </p:sp>
      <p:sp>
        <p:nvSpPr>
          <p:cNvPr id="18" name="コンテンツ プレースホルダー 2"/>
          <p:cNvSpPr>
            <a:spLocks noGrp="1"/>
          </p:cNvSpPr>
          <p:nvPr>
            <p:ph idx="13" hasCustomPrompt="1"/>
          </p:nvPr>
        </p:nvSpPr>
        <p:spPr>
          <a:xfrm>
            <a:off x="495300" y="6257174"/>
            <a:ext cx="5784332" cy="491873"/>
          </a:xfrm>
        </p:spPr>
        <p:txBody>
          <a:bodyPr>
            <a:noAutofit/>
          </a:bodyPr>
          <a:lstStyle>
            <a:lvl1pPr marL="0" indent="0">
              <a:buNone/>
              <a:defRPr sz="900"/>
            </a:lvl1pPr>
            <a:lvl2pPr>
              <a:defRPr sz="1400"/>
            </a:lvl2pPr>
            <a:lvl3pPr>
              <a:defRPr sz="1200"/>
            </a:lvl3pPr>
          </a:lstStyle>
          <a:p>
            <a:pPr lvl="0"/>
            <a:r>
              <a:rPr kumimoji="1" lang="ja-JP" altLang="en-US" dirty="0" smtClean="0"/>
              <a:t>脚注・参考資料</a:t>
            </a:r>
            <a:endParaRPr kumimoji="1" lang="en-US" altLang="ja-JP" dirty="0" smtClean="0"/>
          </a:p>
          <a:p>
            <a:pPr lvl="0"/>
            <a:r>
              <a:rPr kumimoji="1" lang="en-US" altLang="ja-JP" dirty="0" smtClean="0"/>
              <a:t>1)</a:t>
            </a:r>
            <a:r>
              <a:rPr kumimoji="1" lang="ja-JP" altLang="en-US" dirty="0" smtClean="0"/>
              <a:t> </a:t>
            </a:r>
            <a:endParaRPr kumimoji="1" lang="en-US" altLang="ja-JP" dirty="0" smtClean="0"/>
          </a:p>
          <a:p>
            <a:pPr lvl="0"/>
            <a:r>
              <a:rPr kumimoji="1" lang="ja-JP" altLang="en-US" dirty="0" smtClean="0"/>
              <a:t>（出典）</a:t>
            </a:r>
          </a:p>
        </p:txBody>
      </p:sp>
      <p:pic>
        <p:nvPicPr>
          <p:cNvPr id="8" name="図 7" descr="michikara logo 4.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83037" y="6229976"/>
            <a:ext cx="2839423" cy="520983"/>
          </a:xfrm>
          <a:prstGeom prst="rect">
            <a:avLst/>
          </a:prstGeom>
        </p:spPr>
      </p:pic>
    </p:spTree>
    <p:extLst>
      <p:ext uri="{BB962C8B-B14F-4D97-AF65-F5344CB8AC3E}">
        <p14:creationId xmlns:p14="http://schemas.microsoft.com/office/powerpoint/2010/main" val="410469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10" name="コンテンツ プレースホルダー 2"/>
          <p:cNvSpPr>
            <a:spLocks noGrp="1"/>
          </p:cNvSpPr>
          <p:nvPr>
            <p:ph idx="13"/>
          </p:nvPr>
        </p:nvSpPr>
        <p:spPr>
          <a:xfrm>
            <a:off x="5112506" y="1722752"/>
            <a:ext cx="4298194" cy="4421708"/>
          </a:xfrm>
        </p:spPr>
        <p:txBody>
          <a:bodyPr/>
          <a:lstStyle>
            <a:lvl1pPr>
              <a:defRPr sz="1600"/>
            </a:lvl1pPr>
            <a:lvl2pPr>
              <a:defRPr sz="1400"/>
            </a:lvl2pPr>
            <a:lvl3pPr>
              <a:defRPr sz="12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p:txBody>
      </p:sp>
      <p:sp>
        <p:nvSpPr>
          <p:cNvPr id="12" name="正方形/長方形 11"/>
          <p:cNvSpPr/>
          <p:nvPr userDrawn="1"/>
        </p:nvSpPr>
        <p:spPr>
          <a:xfrm>
            <a:off x="0" y="0"/>
            <a:ext cx="9906000" cy="1056286"/>
          </a:xfrm>
          <a:prstGeom prst="rect">
            <a:avLst/>
          </a:prstGeom>
          <a:solidFill>
            <a:srgbClr val="131D43"/>
          </a:solidFill>
          <a:ln>
            <a:solidFill>
              <a:srgbClr val="131D4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コンテンツ プレースホルダー 2"/>
          <p:cNvSpPr>
            <a:spLocks noGrp="1"/>
          </p:cNvSpPr>
          <p:nvPr>
            <p:ph idx="1"/>
          </p:nvPr>
        </p:nvSpPr>
        <p:spPr>
          <a:xfrm>
            <a:off x="495300" y="1722752"/>
            <a:ext cx="4298194" cy="4421708"/>
          </a:xfrm>
        </p:spPr>
        <p:txBody>
          <a:bodyPr/>
          <a:lstStyle>
            <a:lvl1pPr>
              <a:defRPr sz="1600"/>
            </a:lvl1pPr>
            <a:lvl2pPr>
              <a:defRPr sz="1400"/>
            </a:lvl2pPr>
            <a:lvl3pPr>
              <a:defRPr sz="12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p:txBody>
      </p:sp>
      <p:sp>
        <p:nvSpPr>
          <p:cNvPr id="2" name="タイトル 1"/>
          <p:cNvSpPr>
            <a:spLocks noGrp="1"/>
          </p:cNvSpPr>
          <p:nvPr>
            <p:ph type="title"/>
          </p:nvPr>
        </p:nvSpPr>
        <p:spPr>
          <a:xfrm>
            <a:off x="495300" y="286304"/>
            <a:ext cx="8915400" cy="524203"/>
          </a:xfrm>
          <a:ln>
            <a:noFill/>
          </a:ln>
        </p:spPr>
        <p:txBody>
          <a:bodyPr>
            <a:normAutofit/>
          </a:bodyPr>
          <a:lstStyle>
            <a:lvl1pPr algn="l">
              <a:defRPr sz="2800" i="1">
                <a:solidFill>
                  <a:srgbClr val="FFFFFF"/>
                </a:solidFill>
                <a:latin typeface="+mj-ea"/>
                <a:ea typeface="+mj-ea"/>
              </a:defRPr>
            </a:lvl1pPr>
          </a:lstStyle>
          <a:p>
            <a:endParaRPr kumimoji="1" lang="ja-JP" altLang="en-US" dirty="0"/>
          </a:p>
        </p:txBody>
      </p:sp>
      <p:sp>
        <p:nvSpPr>
          <p:cNvPr id="11" name="コンテンツ プレースホルダー 2"/>
          <p:cNvSpPr>
            <a:spLocks noGrp="1"/>
          </p:cNvSpPr>
          <p:nvPr>
            <p:ph idx="12" hasCustomPrompt="1"/>
          </p:nvPr>
        </p:nvSpPr>
        <p:spPr>
          <a:xfrm>
            <a:off x="495300" y="1177974"/>
            <a:ext cx="4298194" cy="369693"/>
          </a:xfrm>
        </p:spPr>
        <p:txBody>
          <a:bodyPr>
            <a:noAutofit/>
          </a:bodyPr>
          <a:lstStyle>
            <a:lvl1pPr marL="0" indent="0">
              <a:buNone/>
              <a:defRPr sz="2000"/>
            </a:lvl1pPr>
            <a:lvl2pPr>
              <a:defRPr sz="1400"/>
            </a:lvl2pPr>
            <a:lvl3pPr>
              <a:defRPr sz="1200"/>
            </a:lvl3pPr>
          </a:lstStyle>
          <a:p>
            <a:pPr lvl="0"/>
            <a:r>
              <a:rPr kumimoji="1" lang="ja-JP" altLang="en-US" dirty="0" smtClean="0"/>
              <a:t>マスタータイトルの書式設定</a:t>
            </a:r>
          </a:p>
        </p:txBody>
      </p:sp>
      <p:sp>
        <p:nvSpPr>
          <p:cNvPr id="13" name="コンテンツ プレースホルダー 2"/>
          <p:cNvSpPr>
            <a:spLocks noGrp="1"/>
          </p:cNvSpPr>
          <p:nvPr>
            <p:ph idx="14" hasCustomPrompt="1"/>
          </p:nvPr>
        </p:nvSpPr>
        <p:spPr>
          <a:xfrm>
            <a:off x="5112506" y="1177974"/>
            <a:ext cx="4298194" cy="369693"/>
          </a:xfrm>
        </p:spPr>
        <p:txBody>
          <a:bodyPr>
            <a:noAutofit/>
          </a:bodyPr>
          <a:lstStyle>
            <a:lvl1pPr marL="0" indent="0">
              <a:buNone/>
              <a:defRPr sz="2000"/>
            </a:lvl1pPr>
            <a:lvl2pPr>
              <a:defRPr sz="1400"/>
            </a:lvl2pPr>
            <a:lvl3pPr>
              <a:defRPr sz="1200"/>
            </a:lvl3pPr>
          </a:lstStyle>
          <a:p>
            <a:pPr lvl="0"/>
            <a:r>
              <a:rPr kumimoji="1" lang="ja-JP" altLang="en-US" dirty="0" smtClean="0"/>
              <a:t>マスタータイトルの書式設定</a:t>
            </a:r>
          </a:p>
        </p:txBody>
      </p:sp>
      <p:sp>
        <p:nvSpPr>
          <p:cNvPr id="15" name="コンテンツ プレースホルダー 2"/>
          <p:cNvSpPr>
            <a:spLocks noGrp="1"/>
          </p:cNvSpPr>
          <p:nvPr>
            <p:ph idx="15" hasCustomPrompt="1"/>
          </p:nvPr>
        </p:nvSpPr>
        <p:spPr>
          <a:xfrm>
            <a:off x="495300" y="6257174"/>
            <a:ext cx="5784332" cy="491873"/>
          </a:xfrm>
        </p:spPr>
        <p:txBody>
          <a:bodyPr>
            <a:noAutofit/>
          </a:bodyPr>
          <a:lstStyle>
            <a:lvl1pPr marL="0" indent="0">
              <a:buNone/>
              <a:defRPr sz="900"/>
            </a:lvl1pPr>
            <a:lvl2pPr>
              <a:defRPr sz="1400"/>
            </a:lvl2pPr>
            <a:lvl3pPr>
              <a:defRPr sz="1200"/>
            </a:lvl3pPr>
          </a:lstStyle>
          <a:p>
            <a:pPr lvl="0"/>
            <a:r>
              <a:rPr kumimoji="1" lang="ja-JP" altLang="en-US" dirty="0" smtClean="0"/>
              <a:t>脚注・参考資料</a:t>
            </a:r>
          </a:p>
        </p:txBody>
      </p:sp>
      <p:pic>
        <p:nvPicPr>
          <p:cNvPr id="14" name="図 13" descr="michikara logo 4.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83037" y="6229976"/>
            <a:ext cx="2839423" cy="520983"/>
          </a:xfrm>
          <a:prstGeom prst="rect">
            <a:avLst/>
          </a:prstGeom>
        </p:spPr>
      </p:pic>
    </p:spTree>
    <p:extLst>
      <p:ext uri="{BB962C8B-B14F-4D97-AF65-F5344CB8AC3E}">
        <p14:creationId xmlns:p14="http://schemas.microsoft.com/office/powerpoint/2010/main" val="687462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タイトルとコンテンツ">
    <p:spTree>
      <p:nvGrpSpPr>
        <p:cNvPr id="1" name=""/>
        <p:cNvGrpSpPr/>
        <p:nvPr/>
      </p:nvGrpSpPr>
      <p:grpSpPr>
        <a:xfrm>
          <a:off x="0" y="0"/>
          <a:ext cx="0" cy="0"/>
          <a:chOff x="0" y="0"/>
          <a:chExt cx="0" cy="0"/>
        </a:xfrm>
      </p:grpSpPr>
      <p:sp>
        <p:nvSpPr>
          <p:cNvPr id="10" name="コンテンツ プレースホルダー 2"/>
          <p:cNvSpPr>
            <a:spLocks noGrp="1"/>
          </p:cNvSpPr>
          <p:nvPr>
            <p:ph idx="13"/>
          </p:nvPr>
        </p:nvSpPr>
        <p:spPr>
          <a:xfrm>
            <a:off x="5112506" y="2128244"/>
            <a:ext cx="4298194" cy="3933910"/>
          </a:xfrm>
        </p:spPr>
        <p:txBody>
          <a:bodyPr/>
          <a:lstStyle>
            <a:lvl1pPr>
              <a:defRPr sz="1600"/>
            </a:lvl1pPr>
            <a:lvl2pPr>
              <a:defRPr sz="1400"/>
            </a:lvl2pPr>
            <a:lvl3pPr>
              <a:defRPr sz="12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p:txBody>
      </p:sp>
      <p:sp>
        <p:nvSpPr>
          <p:cNvPr id="12" name="正方形/長方形 11"/>
          <p:cNvSpPr/>
          <p:nvPr userDrawn="1"/>
        </p:nvSpPr>
        <p:spPr>
          <a:xfrm>
            <a:off x="0" y="0"/>
            <a:ext cx="9906000" cy="1056286"/>
          </a:xfrm>
          <a:prstGeom prst="rect">
            <a:avLst/>
          </a:prstGeom>
          <a:solidFill>
            <a:srgbClr val="131D43"/>
          </a:solidFill>
          <a:ln>
            <a:solidFill>
              <a:srgbClr val="131D4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コンテンツ プレースホルダー 2"/>
          <p:cNvSpPr>
            <a:spLocks noGrp="1"/>
          </p:cNvSpPr>
          <p:nvPr>
            <p:ph idx="1"/>
          </p:nvPr>
        </p:nvSpPr>
        <p:spPr>
          <a:xfrm>
            <a:off x="495300" y="2128244"/>
            <a:ext cx="4298194" cy="3933909"/>
          </a:xfrm>
        </p:spPr>
        <p:txBody>
          <a:bodyPr/>
          <a:lstStyle>
            <a:lvl1pPr>
              <a:defRPr sz="1600"/>
            </a:lvl1pPr>
            <a:lvl2pPr>
              <a:defRPr sz="1400"/>
            </a:lvl2pPr>
            <a:lvl3pPr>
              <a:defRPr sz="12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p:txBody>
      </p:sp>
      <p:sp>
        <p:nvSpPr>
          <p:cNvPr id="2" name="タイトル 1"/>
          <p:cNvSpPr>
            <a:spLocks noGrp="1"/>
          </p:cNvSpPr>
          <p:nvPr>
            <p:ph type="title"/>
          </p:nvPr>
        </p:nvSpPr>
        <p:spPr>
          <a:xfrm>
            <a:off x="495300" y="286304"/>
            <a:ext cx="8915400" cy="524203"/>
          </a:xfrm>
          <a:ln>
            <a:noFill/>
          </a:ln>
        </p:spPr>
        <p:txBody>
          <a:bodyPr>
            <a:normAutofit/>
          </a:bodyPr>
          <a:lstStyle>
            <a:lvl1pPr algn="l">
              <a:defRPr sz="2800" i="1">
                <a:solidFill>
                  <a:srgbClr val="FFFFFF"/>
                </a:solidFill>
                <a:latin typeface="+mj-ea"/>
                <a:ea typeface="+mj-ea"/>
              </a:defRPr>
            </a:lvl1pPr>
          </a:lstStyle>
          <a:p>
            <a:endParaRPr kumimoji="1" lang="ja-JP" altLang="en-US" dirty="0"/>
          </a:p>
        </p:txBody>
      </p:sp>
      <p:sp>
        <p:nvSpPr>
          <p:cNvPr id="11" name="コンテンツ プレースホルダー 2"/>
          <p:cNvSpPr>
            <a:spLocks noGrp="1"/>
          </p:cNvSpPr>
          <p:nvPr>
            <p:ph idx="12" hasCustomPrompt="1"/>
          </p:nvPr>
        </p:nvSpPr>
        <p:spPr>
          <a:xfrm>
            <a:off x="495300" y="1660052"/>
            <a:ext cx="4298194" cy="369693"/>
          </a:xfrm>
          <a:solidFill>
            <a:srgbClr val="131D43"/>
          </a:solidFill>
          <a:ln>
            <a:solidFill>
              <a:srgbClr val="131D43"/>
            </a:solidFill>
          </a:ln>
        </p:spPr>
        <p:txBody>
          <a:bodyPr>
            <a:noAutofit/>
          </a:bodyPr>
          <a:lstStyle>
            <a:lvl1pPr marL="0" indent="0">
              <a:buNone/>
              <a:defRPr sz="1600">
                <a:solidFill>
                  <a:srgbClr val="FFFFFF"/>
                </a:solidFill>
              </a:defRPr>
            </a:lvl1pPr>
            <a:lvl2pPr>
              <a:defRPr sz="1400"/>
            </a:lvl2pPr>
            <a:lvl3pPr>
              <a:defRPr sz="1200"/>
            </a:lvl3pPr>
          </a:lstStyle>
          <a:p>
            <a:pPr lvl="0"/>
            <a:r>
              <a:rPr kumimoji="1" lang="ja-JP" altLang="en-US" dirty="0" smtClean="0"/>
              <a:t>マスタータイトルの書式設定</a:t>
            </a:r>
          </a:p>
        </p:txBody>
      </p:sp>
      <p:sp>
        <p:nvSpPr>
          <p:cNvPr id="13" name="コンテンツ プレースホルダー 2"/>
          <p:cNvSpPr>
            <a:spLocks noGrp="1"/>
          </p:cNvSpPr>
          <p:nvPr>
            <p:ph idx="14" hasCustomPrompt="1"/>
          </p:nvPr>
        </p:nvSpPr>
        <p:spPr>
          <a:xfrm>
            <a:off x="5112506" y="1660052"/>
            <a:ext cx="4298194" cy="369693"/>
          </a:xfrm>
          <a:solidFill>
            <a:srgbClr val="131D43"/>
          </a:solidFill>
          <a:ln>
            <a:solidFill>
              <a:srgbClr val="131D43"/>
            </a:solidFill>
          </a:ln>
        </p:spPr>
        <p:txBody>
          <a:bodyPr>
            <a:noAutofit/>
          </a:bodyPr>
          <a:lstStyle>
            <a:lvl1pPr marL="0" indent="0">
              <a:buNone/>
              <a:defRPr sz="1600">
                <a:solidFill>
                  <a:srgbClr val="FFFFFF"/>
                </a:solidFill>
              </a:defRPr>
            </a:lvl1pPr>
            <a:lvl2pPr>
              <a:defRPr sz="1400"/>
            </a:lvl2pPr>
            <a:lvl3pPr>
              <a:defRPr sz="1200"/>
            </a:lvl3pPr>
          </a:lstStyle>
          <a:p>
            <a:pPr lvl="0"/>
            <a:r>
              <a:rPr kumimoji="1" lang="ja-JP" altLang="en-US" dirty="0" smtClean="0"/>
              <a:t>マスタータイトルの書式設定</a:t>
            </a:r>
          </a:p>
        </p:txBody>
      </p:sp>
      <p:sp>
        <p:nvSpPr>
          <p:cNvPr id="15" name="コンテンツ プレースホルダー 2"/>
          <p:cNvSpPr>
            <a:spLocks noGrp="1"/>
          </p:cNvSpPr>
          <p:nvPr>
            <p:ph idx="15" hasCustomPrompt="1"/>
          </p:nvPr>
        </p:nvSpPr>
        <p:spPr>
          <a:xfrm>
            <a:off x="495300" y="6257174"/>
            <a:ext cx="5784332" cy="491873"/>
          </a:xfrm>
        </p:spPr>
        <p:txBody>
          <a:bodyPr>
            <a:noAutofit/>
          </a:bodyPr>
          <a:lstStyle>
            <a:lvl1pPr marL="0" indent="0">
              <a:buNone/>
              <a:defRPr sz="900"/>
            </a:lvl1pPr>
            <a:lvl2pPr>
              <a:defRPr sz="1400"/>
            </a:lvl2pPr>
            <a:lvl3pPr>
              <a:defRPr sz="1200"/>
            </a:lvl3pPr>
          </a:lstStyle>
          <a:p>
            <a:pPr lvl="0"/>
            <a:r>
              <a:rPr kumimoji="1" lang="ja-JP" altLang="en-US" dirty="0" smtClean="0"/>
              <a:t>脚注・参考資料</a:t>
            </a:r>
          </a:p>
        </p:txBody>
      </p:sp>
      <p:sp>
        <p:nvSpPr>
          <p:cNvPr id="14" name="コンテンツ プレースホルダー 2"/>
          <p:cNvSpPr>
            <a:spLocks noGrp="1"/>
          </p:cNvSpPr>
          <p:nvPr>
            <p:ph idx="16" hasCustomPrompt="1"/>
          </p:nvPr>
        </p:nvSpPr>
        <p:spPr>
          <a:xfrm>
            <a:off x="495300" y="1177974"/>
            <a:ext cx="8915400" cy="369693"/>
          </a:xfrm>
        </p:spPr>
        <p:txBody>
          <a:bodyPr>
            <a:noAutofit/>
          </a:bodyPr>
          <a:lstStyle>
            <a:lvl1pPr marL="0" indent="0">
              <a:buNone/>
              <a:defRPr sz="2000"/>
            </a:lvl1pPr>
            <a:lvl2pPr>
              <a:defRPr sz="1400"/>
            </a:lvl2pPr>
            <a:lvl3pPr>
              <a:defRPr sz="1200"/>
            </a:lvl3pPr>
          </a:lstStyle>
          <a:p>
            <a:pPr lvl="0"/>
            <a:r>
              <a:rPr kumimoji="1" lang="ja-JP" altLang="en-US" dirty="0" smtClean="0"/>
              <a:t>マスタータイトルの書式設定</a:t>
            </a:r>
          </a:p>
        </p:txBody>
      </p:sp>
      <p:pic>
        <p:nvPicPr>
          <p:cNvPr id="16" name="図 15" descr="michikara logo 4.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83037" y="6229976"/>
            <a:ext cx="2839423" cy="520983"/>
          </a:xfrm>
          <a:prstGeom prst="rect">
            <a:avLst/>
          </a:prstGeom>
        </p:spPr>
      </p:pic>
    </p:spTree>
    <p:extLst>
      <p:ext uri="{BB962C8B-B14F-4D97-AF65-F5344CB8AC3E}">
        <p14:creationId xmlns:p14="http://schemas.microsoft.com/office/powerpoint/2010/main" val="4271306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5" name="正方形/長方形 4"/>
          <p:cNvSpPr/>
          <p:nvPr userDrawn="1"/>
        </p:nvSpPr>
        <p:spPr>
          <a:xfrm>
            <a:off x="0" y="0"/>
            <a:ext cx="9906000" cy="1056286"/>
          </a:xfrm>
          <a:prstGeom prst="rect">
            <a:avLst/>
          </a:prstGeom>
          <a:solidFill>
            <a:srgbClr val="131D43"/>
          </a:solidFill>
          <a:ln>
            <a:solidFill>
              <a:srgbClr val="131D4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 name="タイトル 1"/>
          <p:cNvSpPr>
            <a:spLocks noGrp="1"/>
          </p:cNvSpPr>
          <p:nvPr>
            <p:ph type="title"/>
          </p:nvPr>
        </p:nvSpPr>
        <p:spPr>
          <a:xfrm>
            <a:off x="495300" y="286304"/>
            <a:ext cx="8915400" cy="524203"/>
          </a:xfrm>
          <a:ln>
            <a:noFill/>
          </a:ln>
        </p:spPr>
        <p:txBody>
          <a:bodyPr>
            <a:normAutofit/>
          </a:bodyPr>
          <a:lstStyle>
            <a:lvl1pPr algn="l">
              <a:defRPr sz="2800" i="1">
                <a:solidFill>
                  <a:srgbClr val="FFFFFF"/>
                </a:solidFill>
                <a:latin typeface="+mj-ea"/>
                <a:ea typeface="+mj-ea"/>
              </a:defRPr>
            </a:lvl1pPr>
          </a:lstStyle>
          <a:p>
            <a:endParaRPr kumimoji="1" lang="ja-JP" altLang="en-US" dirty="0"/>
          </a:p>
        </p:txBody>
      </p:sp>
      <p:sp>
        <p:nvSpPr>
          <p:cNvPr id="8" name="コンテンツ プレースホルダー 2"/>
          <p:cNvSpPr>
            <a:spLocks noGrp="1"/>
          </p:cNvSpPr>
          <p:nvPr>
            <p:ph idx="13" hasCustomPrompt="1"/>
          </p:nvPr>
        </p:nvSpPr>
        <p:spPr>
          <a:xfrm>
            <a:off x="495300" y="6257174"/>
            <a:ext cx="5784332" cy="491873"/>
          </a:xfrm>
        </p:spPr>
        <p:txBody>
          <a:bodyPr>
            <a:noAutofit/>
          </a:bodyPr>
          <a:lstStyle>
            <a:lvl1pPr marL="0" indent="0">
              <a:buNone/>
              <a:defRPr sz="900"/>
            </a:lvl1pPr>
            <a:lvl2pPr>
              <a:defRPr sz="1400"/>
            </a:lvl2pPr>
            <a:lvl3pPr>
              <a:defRPr sz="1200"/>
            </a:lvl3pPr>
          </a:lstStyle>
          <a:p>
            <a:pPr lvl="0"/>
            <a:r>
              <a:rPr kumimoji="1" lang="ja-JP" altLang="en-US" dirty="0" smtClean="0"/>
              <a:t>脚注・参考資料</a:t>
            </a:r>
          </a:p>
        </p:txBody>
      </p:sp>
      <p:pic>
        <p:nvPicPr>
          <p:cNvPr id="9" name="図 8" descr="michikara logo 4.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83037" y="6229976"/>
            <a:ext cx="2839423" cy="520983"/>
          </a:xfrm>
          <a:prstGeom prst="rect">
            <a:avLst/>
          </a:prstGeom>
        </p:spPr>
      </p:pic>
    </p:spTree>
    <p:extLst>
      <p:ext uri="{BB962C8B-B14F-4D97-AF65-F5344CB8AC3E}">
        <p14:creationId xmlns:p14="http://schemas.microsoft.com/office/powerpoint/2010/main" val="865292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白紙">
    <p:spTree>
      <p:nvGrpSpPr>
        <p:cNvPr id="1" name=""/>
        <p:cNvGrpSpPr/>
        <p:nvPr/>
      </p:nvGrpSpPr>
      <p:grpSpPr>
        <a:xfrm>
          <a:off x="0" y="0"/>
          <a:ext cx="0" cy="0"/>
          <a:chOff x="0" y="0"/>
          <a:chExt cx="0" cy="0"/>
        </a:xfrm>
      </p:grpSpPr>
      <p:sp>
        <p:nvSpPr>
          <p:cNvPr id="6" name="タイトル 1"/>
          <p:cNvSpPr>
            <a:spLocks noGrp="1"/>
          </p:cNvSpPr>
          <p:nvPr>
            <p:ph type="title"/>
          </p:nvPr>
        </p:nvSpPr>
        <p:spPr>
          <a:xfrm>
            <a:off x="495300" y="286304"/>
            <a:ext cx="8915400" cy="524203"/>
          </a:xfrm>
          <a:ln>
            <a:solidFill>
              <a:srgbClr val="FFFFFF"/>
            </a:solidFill>
          </a:ln>
        </p:spPr>
        <p:txBody>
          <a:bodyPr>
            <a:normAutofit/>
          </a:bodyPr>
          <a:lstStyle>
            <a:lvl1pPr algn="l">
              <a:defRPr sz="2800" i="1">
                <a:solidFill>
                  <a:srgbClr val="FFFFFF"/>
                </a:solidFill>
                <a:latin typeface="+mj-ea"/>
                <a:ea typeface="+mj-ea"/>
              </a:defRPr>
            </a:lvl1pPr>
          </a:lstStyle>
          <a:p>
            <a:endParaRPr kumimoji="1" lang="ja-JP" altLang="en-US" dirty="0"/>
          </a:p>
        </p:txBody>
      </p:sp>
      <p:sp>
        <p:nvSpPr>
          <p:cNvPr id="7" name="下矢印 6"/>
          <p:cNvSpPr/>
          <p:nvPr/>
        </p:nvSpPr>
        <p:spPr>
          <a:xfrm>
            <a:off x="2042023" y="1820537"/>
            <a:ext cx="1237972" cy="2083676"/>
          </a:xfrm>
          <a:prstGeom prst="downArrow">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cxnSp>
        <p:nvCxnSpPr>
          <p:cNvPr id="8" name="直線矢印コネクタ 7"/>
          <p:cNvCxnSpPr/>
          <p:nvPr userDrawn="1"/>
        </p:nvCxnSpPr>
        <p:spPr>
          <a:xfrm>
            <a:off x="4530840" y="1820537"/>
            <a:ext cx="0" cy="2083676"/>
          </a:xfrm>
          <a:prstGeom prst="straightConnector1">
            <a:avLst/>
          </a:prstGeom>
          <a:ln>
            <a:solidFill>
              <a:srgbClr val="263B86"/>
            </a:solidFill>
            <a:tailEnd type="arrow"/>
          </a:ln>
          <a:effectLst/>
        </p:spPr>
        <p:style>
          <a:lnRef idx="2">
            <a:schemeClr val="accent1"/>
          </a:lnRef>
          <a:fillRef idx="0">
            <a:schemeClr val="accent1"/>
          </a:fillRef>
          <a:effectRef idx="1">
            <a:schemeClr val="accent1"/>
          </a:effectRef>
          <a:fontRef idx="minor">
            <a:schemeClr val="tx1"/>
          </a:fontRef>
        </p:style>
      </p:cxnSp>
      <p:sp>
        <p:nvSpPr>
          <p:cNvPr id="10" name="円/楕円 9"/>
          <p:cNvSpPr/>
          <p:nvPr userDrawn="1"/>
        </p:nvSpPr>
        <p:spPr>
          <a:xfrm>
            <a:off x="5545417" y="2320822"/>
            <a:ext cx="1181080" cy="1193968"/>
          </a:xfrm>
          <a:prstGeom prst="ellips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二等辺三角形 11"/>
          <p:cNvSpPr/>
          <p:nvPr userDrawn="1"/>
        </p:nvSpPr>
        <p:spPr>
          <a:xfrm rot="10800000">
            <a:off x="4758586" y="1811037"/>
            <a:ext cx="1143814" cy="448404"/>
          </a:xfrm>
          <a:prstGeom prst="triangl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aphicFrame>
        <p:nvGraphicFramePr>
          <p:cNvPr id="9" name="表 8"/>
          <p:cNvGraphicFramePr>
            <a:graphicFrameLocks noGrp="1"/>
          </p:cNvGraphicFramePr>
          <p:nvPr userDrawn="1">
            <p:extLst>
              <p:ext uri="{D42A27DB-BD31-4B8C-83A1-F6EECF244321}">
                <p14:modId xmlns:p14="http://schemas.microsoft.com/office/powerpoint/2010/main" val="2971683138"/>
              </p:ext>
            </p:extLst>
          </p:nvPr>
        </p:nvGraphicFramePr>
        <p:xfrm>
          <a:off x="3279995" y="5315254"/>
          <a:ext cx="5336650" cy="2317288"/>
        </p:xfrm>
        <a:graphic>
          <a:graphicData uri="http://schemas.openxmlformats.org/drawingml/2006/table">
            <a:tbl>
              <a:tblPr firstRow="1" bandRow="1">
                <a:tableStyleId>{073A0DAA-6AF3-43AB-8588-CEC1D06C72B9}</a:tableStyleId>
              </a:tblPr>
              <a:tblGrid>
                <a:gridCol w="2220354"/>
                <a:gridCol w="3116296"/>
              </a:tblGrid>
              <a:tr h="427124">
                <a:tc>
                  <a:txBody>
                    <a:bodyPr/>
                    <a:lstStyle/>
                    <a:p>
                      <a:endParaRPr lang="ja-JP" altLang="en-US" dirty="0"/>
                    </a:p>
                  </a:txBody>
                  <a:tcPr marL="99060" marR="99060" anchor="ctr">
                    <a:lnL w="9525" cap="flat" cmpd="sng" algn="ctr">
                      <a:solidFill>
                        <a:scrgbClr r="0" g="0" b="0"/>
                      </a:solidFill>
                      <a:prstDash val="solid"/>
                      <a:round/>
                      <a:headEnd type="none" w="med" len="med"/>
                      <a:tailEnd type="none" w="med" len="med"/>
                    </a:lnL>
                    <a:lnR w="9525" cap="flat" cmpd="sng" algn="ctr">
                      <a:solidFill>
                        <a:prstClr val="white"/>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263B86"/>
                    </a:solidFill>
                  </a:tcPr>
                </a:tc>
                <a:tc>
                  <a:txBody>
                    <a:bodyPr/>
                    <a:lstStyle/>
                    <a:p>
                      <a:endParaRPr lang="ja-JP" altLang="en-US" dirty="0"/>
                    </a:p>
                  </a:txBody>
                  <a:tcPr marL="99060" marR="99060" anchor="ctr">
                    <a:lnL w="9525" cap="flat" cmpd="sng" algn="ctr">
                      <a:solidFill>
                        <a:prstClr val="white"/>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solidFill>
                      <a:srgbClr val="263B86"/>
                    </a:solidFill>
                  </a:tcPr>
                </a:tc>
              </a:tr>
              <a:tr h="0">
                <a:tc>
                  <a:txBody>
                    <a:bodyPr/>
                    <a:lstStyle/>
                    <a:p>
                      <a:endParaRPr lang="ja-JP" altLang="en-US"/>
                    </a:p>
                  </a:txBody>
                  <a:tcPr marL="99060" marR="99060">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tcPr>
                </a:tc>
                <a:tc>
                  <a:txBody>
                    <a:bodyPr/>
                    <a:lstStyle/>
                    <a:p>
                      <a:endParaRPr lang="ja-JP" altLang="en-US"/>
                    </a:p>
                  </a:txBody>
                  <a:tcPr marL="99060" marR="99060">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tcPr>
                </a:tc>
              </a:tr>
              <a:tr h="427124">
                <a:tc>
                  <a:txBody>
                    <a:bodyPr/>
                    <a:lstStyle/>
                    <a:p>
                      <a:endParaRPr lang="ja-JP" altLang="en-US"/>
                    </a:p>
                  </a:txBody>
                  <a:tcPr marL="99060" marR="99060">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tcPr>
                </a:tc>
                <a:tc>
                  <a:txBody>
                    <a:bodyPr/>
                    <a:lstStyle/>
                    <a:p>
                      <a:endParaRPr lang="ja-JP" altLang="en-US"/>
                    </a:p>
                  </a:txBody>
                  <a:tcPr marL="99060" marR="99060">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tcPr>
                </a:tc>
              </a:tr>
              <a:tr h="296756">
                <a:tc>
                  <a:txBody>
                    <a:bodyPr/>
                    <a:lstStyle/>
                    <a:p>
                      <a:endParaRPr lang="ja-JP" altLang="en-US"/>
                    </a:p>
                  </a:txBody>
                  <a:tcPr marL="99060" marR="99060">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tcPr>
                </a:tc>
                <a:tc>
                  <a:txBody>
                    <a:bodyPr/>
                    <a:lstStyle/>
                    <a:p>
                      <a:endParaRPr lang="ja-JP" altLang="en-US"/>
                    </a:p>
                  </a:txBody>
                  <a:tcPr marL="99060" marR="99060">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tcPr>
                </a:tc>
              </a:tr>
              <a:tr h="177919">
                <a:tc>
                  <a:txBody>
                    <a:bodyPr/>
                    <a:lstStyle/>
                    <a:p>
                      <a:endParaRPr lang="ja-JP" altLang="en-US"/>
                    </a:p>
                  </a:txBody>
                  <a:tcPr marL="99060" marR="99060">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tcPr>
                </a:tc>
                <a:tc>
                  <a:txBody>
                    <a:bodyPr/>
                    <a:lstStyle/>
                    <a:p>
                      <a:endParaRPr lang="ja-JP" altLang="en-US"/>
                    </a:p>
                  </a:txBody>
                  <a:tcPr marL="99060" marR="99060">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tcPr>
                </a:tc>
              </a:tr>
              <a:tr h="0">
                <a:tc>
                  <a:txBody>
                    <a:bodyPr/>
                    <a:lstStyle/>
                    <a:p>
                      <a:endParaRPr lang="ja-JP" altLang="en-US"/>
                    </a:p>
                  </a:txBody>
                  <a:tcPr marL="99060" marR="99060">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tcPr>
                </a:tc>
                <a:tc>
                  <a:txBody>
                    <a:bodyPr/>
                    <a:lstStyle/>
                    <a:p>
                      <a:endParaRPr lang="ja-JP" altLang="en-US" dirty="0"/>
                    </a:p>
                  </a:txBody>
                  <a:tcPr marL="99060" marR="99060">
                    <a:lnL w="9525" cap="flat" cmpd="sng" algn="ctr">
                      <a:solidFill>
                        <a:scrgbClr r="0" g="0" b="0"/>
                      </a:solidFill>
                      <a:prstDash val="solid"/>
                      <a:round/>
                      <a:headEnd type="none" w="med" len="med"/>
                      <a:tailEnd type="none" w="med" len="med"/>
                    </a:lnL>
                    <a:lnR w="9525" cap="flat" cmpd="sng" algn="ctr">
                      <a:solidFill>
                        <a:scrgbClr r="0" g="0" b="0"/>
                      </a:solidFill>
                      <a:prstDash val="solid"/>
                      <a:round/>
                      <a:headEnd type="none" w="med" len="med"/>
                      <a:tailEnd type="none" w="med" len="med"/>
                    </a:lnR>
                    <a:lnT w="9525" cap="flat" cmpd="sng" algn="ctr">
                      <a:solidFill>
                        <a:scrgbClr r="0" g="0" b="0"/>
                      </a:solidFill>
                      <a:prstDash val="solid"/>
                      <a:round/>
                      <a:headEnd type="none" w="med" len="med"/>
                      <a:tailEnd type="none" w="med" len="med"/>
                    </a:lnT>
                    <a:lnB w="9525"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288742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D27769-9F10-3F4F-9A98-A3BB53A4507E}" type="slidenum">
              <a:rPr kumimoji="1" lang="ja-JP" altLang="en-US" smtClean="0"/>
              <a:t>‹#›</a:t>
            </a:fld>
            <a:endParaRPr kumimoji="1" lang="ja-JP" altLang="en-US"/>
          </a:p>
        </p:txBody>
      </p:sp>
    </p:spTree>
    <p:extLst>
      <p:ext uri="{BB962C8B-B14F-4D97-AF65-F5344CB8AC3E}">
        <p14:creationId xmlns:p14="http://schemas.microsoft.com/office/powerpoint/2010/main" val="1886726522"/>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0" r:id="rId3"/>
    <p:sldLayoutId id="2147483650" r:id="rId4"/>
    <p:sldLayoutId id="2147483662" r:id="rId5"/>
    <p:sldLayoutId id="2147483655" r:id="rId6"/>
    <p:sldLayoutId id="2147483661" r:id="rId7"/>
  </p:sldLayoutIdLst>
  <p:hf hdr="0" ftr="0" dt="0"/>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intellilink.co.jp/article/column/bigdata02.html" TargetMode="External"/><Relationship Id="rId4" Type="http://schemas.openxmlformats.org/officeDocument/2006/relationships/hyperlink" Target="http://ictr.co.jp/report/20150729000088-2.html" TargetMode="External"/><Relationship Id="rId5" Type="http://schemas.openxmlformats.org/officeDocument/2006/relationships/image" Target="../media/image3.jpeg"/><Relationship Id="rId6" Type="http://schemas.openxmlformats.org/officeDocument/2006/relationships/image" Target="../media/image4.png"/><Relationship Id="rId1" Type="http://schemas.openxmlformats.org/officeDocument/2006/relationships/slideLayout" Target="../slideLayouts/slideLayout3.xml"/><Relationship Id="rId2" Type="http://schemas.openxmlformats.org/officeDocument/2006/relationships/hyperlink" Target="http://www.fujitsu.com/jp/group/fri/businesstopics/bigdat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正方形/長方形 147"/>
          <p:cNvSpPr/>
          <p:nvPr/>
        </p:nvSpPr>
        <p:spPr>
          <a:xfrm>
            <a:off x="2298242" y="4095061"/>
            <a:ext cx="7203478" cy="2099819"/>
          </a:xfrm>
          <a:prstGeom prst="rect">
            <a:avLst/>
          </a:prstGeom>
          <a:solidFill>
            <a:schemeClr val="accent1">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タイトル 2"/>
          <p:cNvSpPr>
            <a:spLocks noGrp="1"/>
          </p:cNvSpPr>
          <p:nvPr>
            <p:ph type="title"/>
          </p:nvPr>
        </p:nvSpPr>
        <p:spPr/>
        <p:txBody>
          <a:bodyPr/>
          <a:lstStyle/>
          <a:p>
            <a:r>
              <a:rPr kumimoji="1" lang="ja-JP" altLang="en-US" dirty="0" smtClean="0"/>
              <a:t>プロジェクト案</a:t>
            </a:r>
            <a:endParaRPr kumimoji="1" lang="ja-JP" altLang="en-US" dirty="0"/>
          </a:p>
        </p:txBody>
      </p:sp>
      <p:sp>
        <p:nvSpPr>
          <p:cNvPr id="4" name="コンテンツ プレースホルダー 3"/>
          <p:cNvSpPr>
            <a:spLocks noGrp="1"/>
          </p:cNvSpPr>
          <p:nvPr>
            <p:ph idx="15"/>
          </p:nvPr>
        </p:nvSpPr>
        <p:spPr/>
        <p:txBody>
          <a:bodyPr/>
          <a:lstStyle/>
          <a:p>
            <a:endParaRPr kumimoji="1" lang="ja-JP" altLang="en-US"/>
          </a:p>
        </p:txBody>
      </p:sp>
      <p:sp>
        <p:nvSpPr>
          <p:cNvPr id="6" name="正方形/長方形 5"/>
          <p:cNvSpPr/>
          <p:nvPr/>
        </p:nvSpPr>
        <p:spPr>
          <a:xfrm>
            <a:off x="2282998" y="1715845"/>
            <a:ext cx="5901074" cy="2303285"/>
          </a:xfrm>
          <a:prstGeom prst="rect">
            <a:avLst/>
          </a:prstGeom>
          <a:solidFill>
            <a:schemeClr val="accent1">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495300" y="1199859"/>
            <a:ext cx="8915400" cy="390511"/>
          </a:xfrm>
          <a:prstGeom prst="rect">
            <a:avLst/>
          </a:prstGeom>
          <a:noFill/>
          <a:ln w="19050" cmpd="sng">
            <a:solidFill>
              <a:srgbClr val="131D43"/>
            </a:solidFill>
          </a:ln>
        </p:spPr>
        <p:txBody>
          <a:bodyPr wrap="square" rtlCol="0" anchor="ctr">
            <a:noAutofit/>
          </a:bodyPr>
          <a:lstStyle/>
          <a:p>
            <a:r>
              <a:rPr kumimoji="1" lang="ja-JP" altLang="en-US" sz="1400" dirty="0" smtClean="0"/>
              <a:t>エンドユーザーのニーズを反映させた住宅や建材パーツを作成し、ニーズが一目でわかる営業資料と共に売り込む</a:t>
            </a:r>
            <a:endParaRPr kumimoji="1" lang="ja-JP" altLang="en-US" sz="1400" dirty="0"/>
          </a:p>
        </p:txBody>
      </p:sp>
      <p:sp>
        <p:nvSpPr>
          <p:cNvPr id="12" name="角丸四角形吹き出し 11"/>
          <p:cNvSpPr/>
          <p:nvPr/>
        </p:nvSpPr>
        <p:spPr>
          <a:xfrm>
            <a:off x="4943753" y="2782138"/>
            <a:ext cx="552608" cy="408223"/>
          </a:xfrm>
          <a:prstGeom prst="wedgeRoundRectCallout">
            <a:avLst>
              <a:gd name="adj1" fmla="val -95293"/>
              <a:gd name="adj2" fmla="val 1691"/>
              <a:gd name="adj3" fmla="val 16667"/>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3" name="直線矢印コネクタ 12"/>
          <p:cNvCxnSpPr/>
          <p:nvPr/>
        </p:nvCxnSpPr>
        <p:spPr>
          <a:xfrm>
            <a:off x="5572371" y="2972091"/>
            <a:ext cx="255240"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14" name="図形グループ 13"/>
          <p:cNvGrpSpPr/>
          <p:nvPr/>
        </p:nvGrpSpPr>
        <p:grpSpPr>
          <a:xfrm>
            <a:off x="7111190" y="2583062"/>
            <a:ext cx="753381" cy="647635"/>
            <a:chOff x="5101907" y="2046777"/>
            <a:chExt cx="842498" cy="724243"/>
          </a:xfrm>
        </p:grpSpPr>
        <p:grpSp>
          <p:nvGrpSpPr>
            <p:cNvPr id="15" name="図形グループ 14"/>
            <p:cNvGrpSpPr/>
            <p:nvPr/>
          </p:nvGrpSpPr>
          <p:grpSpPr>
            <a:xfrm>
              <a:off x="5101907" y="2046777"/>
              <a:ext cx="842498" cy="724243"/>
              <a:chOff x="5353176" y="2729030"/>
              <a:chExt cx="1196592" cy="1028636"/>
            </a:xfrm>
          </p:grpSpPr>
          <p:sp>
            <p:nvSpPr>
              <p:cNvPr id="22" name="二等辺三角形 21"/>
              <p:cNvSpPr/>
              <p:nvPr/>
            </p:nvSpPr>
            <p:spPr>
              <a:xfrm>
                <a:off x="5353176" y="2729030"/>
                <a:ext cx="1196592" cy="419851"/>
              </a:xfrm>
              <a:prstGeom prst="triangl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5578849" y="3106897"/>
                <a:ext cx="745246" cy="650769"/>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6" name="図形グループ 15"/>
            <p:cNvGrpSpPr/>
            <p:nvPr/>
          </p:nvGrpSpPr>
          <p:grpSpPr>
            <a:xfrm>
              <a:off x="5545703" y="2394866"/>
              <a:ext cx="180361" cy="158605"/>
              <a:chOff x="4335130" y="3336417"/>
              <a:chExt cx="1125642" cy="989860"/>
            </a:xfrm>
            <a:solidFill>
              <a:schemeClr val="bg1"/>
            </a:solidFill>
          </p:grpSpPr>
          <p:sp>
            <p:nvSpPr>
              <p:cNvPr id="18" name="正方形/長方形 17"/>
              <p:cNvSpPr/>
              <p:nvPr/>
            </p:nvSpPr>
            <p:spPr>
              <a:xfrm>
                <a:off x="4335130"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4936058"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4337872"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936058"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7" name="正方形/長方形 16"/>
            <p:cNvSpPr/>
            <p:nvPr/>
          </p:nvSpPr>
          <p:spPr>
            <a:xfrm>
              <a:off x="5317224" y="2486084"/>
              <a:ext cx="129521" cy="258581"/>
            </a:xfrm>
            <a:prstGeom prst="rect">
              <a:avLst/>
            </a:prstGeom>
            <a:solidFill>
              <a:schemeClr val="bg1"/>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cxnSp>
        <p:nvCxnSpPr>
          <p:cNvPr id="28" name="直線矢印コネクタ 27"/>
          <p:cNvCxnSpPr/>
          <p:nvPr/>
        </p:nvCxnSpPr>
        <p:spPr>
          <a:xfrm>
            <a:off x="4353329" y="2972091"/>
            <a:ext cx="305481"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2" name="図形グループ 1"/>
          <p:cNvGrpSpPr/>
          <p:nvPr/>
        </p:nvGrpSpPr>
        <p:grpSpPr>
          <a:xfrm>
            <a:off x="6826542" y="4853641"/>
            <a:ext cx="721685" cy="1182312"/>
            <a:chOff x="6826542" y="4853641"/>
            <a:chExt cx="721685" cy="1182312"/>
          </a:xfrm>
        </p:grpSpPr>
        <p:sp>
          <p:nvSpPr>
            <p:cNvPr id="30" name="角丸四角形吹き出し 29"/>
            <p:cNvSpPr/>
            <p:nvPr/>
          </p:nvSpPr>
          <p:spPr>
            <a:xfrm>
              <a:off x="7245925" y="5023354"/>
              <a:ext cx="227479" cy="168044"/>
            </a:xfrm>
            <a:prstGeom prst="wedgeRoundRectCallout">
              <a:avLst>
                <a:gd name="adj1" fmla="val -86835"/>
                <a:gd name="adj2" fmla="val 104120"/>
                <a:gd name="adj3" fmla="val 16667"/>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31" name="図形グループ 30"/>
            <p:cNvGrpSpPr/>
            <p:nvPr/>
          </p:nvGrpSpPr>
          <p:grpSpPr>
            <a:xfrm>
              <a:off x="6899228" y="5250263"/>
              <a:ext cx="372444" cy="320167"/>
              <a:chOff x="5101907" y="2046777"/>
              <a:chExt cx="842498" cy="724243"/>
            </a:xfrm>
          </p:grpSpPr>
          <p:grpSp>
            <p:nvGrpSpPr>
              <p:cNvPr id="42" name="図形グループ 41"/>
              <p:cNvGrpSpPr/>
              <p:nvPr/>
            </p:nvGrpSpPr>
            <p:grpSpPr>
              <a:xfrm>
                <a:off x="5101907" y="2046777"/>
                <a:ext cx="842498" cy="724243"/>
                <a:chOff x="5353176" y="2729030"/>
                <a:chExt cx="1196592" cy="1028636"/>
              </a:xfrm>
            </p:grpSpPr>
            <p:sp>
              <p:nvSpPr>
                <p:cNvPr id="49" name="二等辺三角形 48"/>
                <p:cNvSpPr/>
                <p:nvPr/>
              </p:nvSpPr>
              <p:spPr>
                <a:xfrm>
                  <a:off x="5353176" y="2729030"/>
                  <a:ext cx="1196592" cy="419851"/>
                </a:xfrm>
                <a:prstGeom prst="triangl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5578849" y="3106897"/>
                  <a:ext cx="745246" cy="650769"/>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43" name="図形グループ 42"/>
              <p:cNvGrpSpPr/>
              <p:nvPr/>
            </p:nvGrpSpPr>
            <p:grpSpPr>
              <a:xfrm>
                <a:off x="5545703" y="2394866"/>
                <a:ext cx="180361" cy="158605"/>
                <a:chOff x="4335130" y="3336417"/>
                <a:chExt cx="1125642" cy="989860"/>
              </a:xfrm>
              <a:solidFill>
                <a:schemeClr val="bg1"/>
              </a:solidFill>
            </p:grpSpPr>
            <p:sp>
              <p:nvSpPr>
                <p:cNvPr id="45" name="正方形/長方形 44"/>
                <p:cNvSpPr/>
                <p:nvPr/>
              </p:nvSpPr>
              <p:spPr>
                <a:xfrm>
                  <a:off x="4335130"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4936058"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4337872"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8" name="正方形/長方形 47"/>
                <p:cNvSpPr/>
                <p:nvPr/>
              </p:nvSpPr>
              <p:spPr>
                <a:xfrm>
                  <a:off x="4936058"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44" name="正方形/長方形 43"/>
              <p:cNvSpPr/>
              <p:nvPr/>
            </p:nvSpPr>
            <p:spPr>
              <a:xfrm>
                <a:off x="5317224" y="2486084"/>
                <a:ext cx="129521" cy="258581"/>
              </a:xfrm>
              <a:prstGeom prst="rect">
                <a:avLst/>
              </a:prstGeom>
              <a:solidFill>
                <a:schemeClr val="bg1"/>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32" name="角丸四角形 31"/>
            <p:cNvSpPr/>
            <p:nvPr/>
          </p:nvSpPr>
          <p:spPr>
            <a:xfrm>
              <a:off x="6826542" y="4853641"/>
              <a:ext cx="721685" cy="1182312"/>
            </a:xfrm>
            <a:prstGeom prst="roundRect">
              <a:avLst/>
            </a:prstGeom>
            <a:noFill/>
            <a:ln w="19050" cmpd="sng">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3" name="円/楕円 32"/>
            <p:cNvSpPr/>
            <p:nvPr/>
          </p:nvSpPr>
          <p:spPr>
            <a:xfrm>
              <a:off x="7150472" y="5878247"/>
              <a:ext cx="109179" cy="109179"/>
            </a:xfrm>
            <a:prstGeom prst="ellipse">
              <a:avLst/>
            </a:prstGeom>
            <a:solidFill>
              <a:srgbClr val="263B86"/>
            </a:solidFill>
            <a:ln>
              <a:solidFill>
                <a:srgbClr val="263B86"/>
              </a:solidFill>
            </a:ln>
            <a:scene3d>
              <a:camera prst="perspectiveFront"/>
              <a:lightRig rig="threePt" dir="t"/>
            </a:scene3d>
            <a:sp3d/>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34" name="角丸四角形 33"/>
            <p:cNvSpPr/>
            <p:nvPr/>
          </p:nvSpPr>
          <p:spPr>
            <a:xfrm>
              <a:off x="6869978" y="4909210"/>
              <a:ext cx="626479" cy="926288"/>
            </a:xfrm>
            <a:prstGeom prst="roundRect">
              <a:avLst/>
            </a:prstGeom>
            <a:noFill/>
            <a:ln w="19050" cmpd="sng">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a:xfrm>
              <a:off x="6869978" y="5573450"/>
              <a:ext cx="626479" cy="104100"/>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36" name="図形グループ 35"/>
            <p:cNvGrpSpPr/>
            <p:nvPr/>
          </p:nvGrpSpPr>
          <p:grpSpPr>
            <a:xfrm>
              <a:off x="7259279" y="5281098"/>
              <a:ext cx="237677" cy="292260"/>
              <a:chOff x="4904517" y="3760102"/>
              <a:chExt cx="545250" cy="670469"/>
            </a:xfrm>
          </p:grpSpPr>
          <p:sp>
            <p:nvSpPr>
              <p:cNvPr id="37" name="正方形/長方形 36"/>
              <p:cNvSpPr/>
              <p:nvPr/>
            </p:nvSpPr>
            <p:spPr>
              <a:xfrm>
                <a:off x="5118138" y="4134036"/>
                <a:ext cx="118008" cy="296535"/>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8" name="二等辺三角形 37"/>
              <p:cNvSpPr/>
              <p:nvPr/>
            </p:nvSpPr>
            <p:spPr>
              <a:xfrm>
                <a:off x="4904517" y="4038379"/>
                <a:ext cx="545250" cy="191313"/>
              </a:xfrm>
              <a:prstGeom prst="triangl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9" name="二等辺三角形 38"/>
              <p:cNvSpPr/>
              <p:nvPr/>
            </p:nvSpPr>
            <p:spPr>
              <a:xfrm>
                <a:off x="4941990" y="3943612"/>
                <a:ext cx="470304" cy="165017"/>
              </a:xfrm>
              <a:prstGeom prst="triangl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0" name="二等辺三角形 39"/>
              <p:cNvSpPr/>
              <p:nvPr/>
            </p:nvSpPr>
            <p:spPr>
              <a:xfrm>
                <a:off x="4980717" y="3842254"/>
                <a:ext cx="392850" cy="137840"/>
              </a:xfrm>
              <a:prstGeom prst="triangl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1" name="二等辺三角形 40"/>
              <p:cNvSpPr/>
              <p:nvPr/>
            </p:nvSpPr>
            <p:spPr>
              <a:xfrm>
                <a:off x="5023555" y="3760102"/>
                <a:ext cx="307175" cy="107779"/>
              </a:xfrm>
              <a:prstGeom prst="triangl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grpSp>
        <p:nvGrpSpPr>
          <p:cNvPr id="51" name="図形グループ 50"/>
          <p:cNvGrpSpPr/>
          <p:nvPr/>
        </p:nvGrpSpPr>
        <p:grpSpPr>
          <a:xfrm>
            <a:off x="8154806" y="5482398"/>
            <a:ext cx="508524" cy="364419"/>
            <a:chOff x="6333490" y="4288117"/>
            <a:chExt cx="1026433" cy="562510"/>
          </a:xfrm>
        </p:grpSpPr>
        <p:sp>
          <p:nvSpPr>
            <p:cNvPr id="52" name="正方形/長方形 51"/>
            <p:cNvSpPr/>
            <p:nvPr/>
          </p:nvSpPr>
          <p:spPr>
            <a:xfrm>
              <a:off x="6333490" y="4288117"/>
              <a:ext cx="1026433" cy="562510"/>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53" name="図形グループ 52"/>
            <p:cNvGrpSpPr/>
            <p:nvPr/>
          </p:nvGrpSpPr>
          <p:grpSpPr>
            <a:xfrm>
              <a:off x="6430379" y="4325510"/>
              <a:ext cx="180361" cy="158605"/>
              <a:chOff x="4335130" y="3336417"/>
              <a:chExt cx="1125642" cy="989860"/>
            </a:xfrm>
            <a:solidFill>
              <a:schemeClr val="bg1"/>
            </a:solidFill>
          </p:grpSpPr>
          <p:sp>
            <p:nvSpPr>
              <p:cNvPr id="70" name="正方形/長方形 69"/>
              <p:cNvSpPr/>
              <p:nvPr/>
            </p:nvSpPr>
            <p:spPr>
              <a:xfrm>
                <a:off x="4335130"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4936058"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2" name="正方形/長方形 71"/>
              <p:cNvSpPr/>
              <p:nvPr/>
            </p:nvSpPr>
            <p:spPr>
              <a:xfrm>
                <a:off x="4337872"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3" name="正方形/長方形 72"/>
              <p:cNvSpPr/>
              <p:nvPr/>
            </p:nvSpPr>
            <p:spPr>
              <a:xfrm>
                <a:off x="4936058"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54" name="正方形/長方形 53"/>
            <p:cNvSpPr/>
            <p:nvPr/>
          </p:nvSpPr>
          <p:spPr>
            <a:xfrm>
              <a:off x="6761289" y="4686730"/>
              <a:ext cx="175258" cy="143016"/>
            </a:xfrm>
            <a:prstGeom prst="rect">
              <a:avLst/>
            </a:prstGeom>
            <a:solidFill>
              <a:schemeClr val="bg1"/>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55" name="図形グループ 54"/>
            <p:cNvGrpSpPr/>
            <p:nvPr/>
          </p:nvGrpSpPr>
          <p:grpSpPr>
            <a:xfrm>
              <a:off x="6640783" y="4325510"/>
              <a:ext cx="180361" cy="158605"/>
              <a:chOff x="4335130" y="3336417"/>
              <a:chExt cx="1125642" cy="989860"/>
            </a:xfrm>
            <a:solidFill>
              <a:schemeClr val="bg1"/>
            </a:solidFill>
          </p:grpSpPr>
          <p:sp>
            <p:nvSpPr>
              <p:cNvPr id="66" name="正方形/長方形 65"/>
              <p:cNvSpPr/>
              <p:nvPr/>
            </p:nvSpPr>
            <p:spPr>
              <a:xfrm>
                <a:off x="4335130"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4936058"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8" name="正方形/長方形 67"/>
              <p:cNvSpPr/>
              <p:nvPr/>
            </p:nvSpPr>
            <p:spPr>
              <a:xfrm>
                <a:off x="4337872"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9" name="正方形/長方形 68"/>
              <p:cNvSpPr/>
              <p:nvPr/>
            </p:nvSpPr>
            <p:spPr>
              <a:xfrm>
                <a:off x="4936058"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56" name="図形グループ 55"/>
            <p:cNvGrpSpPr/>
            <p:nvPr/>
          </p:nvGrpSpPr>
          <p:grpSpPr>
            <a:xfrm>
              <a:off x="6860623" y="4325510"/>
              <a:ext cx="180361" cy="158605"/>
              <a:chOff x="4335130" y="3336417"/>
              <a:chExt cx="1125642" cy="989860"/>
            </a:xfrm>
            <a:solidFill>
              <a:schemeClr val="bg1"/>
            </a:solidFill>
          </p:grpSpPr>
          <p:sp>
            <p:nvSpPr>
              <p:cNvPr id="62" name="正方形/長方形 61"/>
              <p:cNvSpPr/>
              <p:nvPr/>
            </p:nvSpPr>
            <p:spPr>
              <a:xfrm>
                <a:off x="4335130"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3" name="正方形/長方形 62"/>
              <p:cNvSpPr/>
              <p:nvPr/>
            </p:nvSpPr>
            <p:spPr>
              <a:xfrm>
                <a:off x="4936058"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4" name="正方形/長方形 63"/>
              <p:cNvSpPr/>
              <p:nvPr/>
            </p:nvSpPr>
            <p:spPr>
              <a:xfrm>
                <a:off x="4337872"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5" name="正方形/長方形 64"/>
              <p:cNvSpPr/>
              <p:nvPr/>
            </p:nvSpPr>
            <p:spPr>
              <a:xfrm>
                <a:off x="4936058"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57" name="図形グループ 56"/>
            <p:cNvGrpSpPr/>
            <p:nvPr/>
          </p:nvGrpSpPr>
          <p:grpSpPr>
            <a:xfrm>
              <a:off x="7074967" y="4325510"/>
              <a:ext cx="180361" cy="158605"/>
              <a:chOff x="4335130" y="3336417"/>
              <a:chExt cx="1125642" cy="989860"/>
            </a:xfrm>
            <a:solidFill>
              <a:schemeClr val="bg1"/>
            </a:solidFill>
          </p:grpSpPr>
          <p:sp>
            <p:nvSpPr>
              <p:cNvPr id="58" name="正方形/長方形 57"/>
              <p:cNvSpPr/>
              <p:nvPr/>
            </p:nvSpPr>
            <p:spPr>
              <a:xfrm>
                <a:off x="4335130"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9" name="正方形/長方形 58"/>
              <p:cNvSpPr/>
              <p:nvPr/>
            </p:nvSpPr>
            <p:spPr>
              <a:xfrm>
                <a:off x="4936058"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0" name="正方形/長方形 59"/>
              <p:cNvSpPr/>
              <p:nvPr/>
            </p:nvSpPr>
            <p:spPr>
              <a:xfrm>
                <a:off x="4337872"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1" name="正方形/長方形 60"/>
              <p:cNvSpPr/>
              <p:nvPr/>
            </p:nvSpPr>
            <p:spPr>
              <a:xfrm>
                <a:off x="4936058"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grpSp>
        <p:nvGrpSpPr>
          <p:cNvPr id="74" name="図形グループ 73"/>
          <p:cNvGrpSpPr/>
          <p:nvPr/>
        </p:nvGrpSpPr>
        <p:grpSpPr>
          <a:xfrm>
            <a:off x="8747262" y="5249558"/>
            <a:ext cx="482531" cy="318378"/>
            <a:chOff x="5537716" y="3785138"/>
            <a:chExt cx="741916" cy="448357"/>
          </a:xfrm>
        </p:grpSpPr>
        <p:sp>
          <p:nvSpPr>
            <p:cNvPr id="75" name="正方形/長方形 74"/>
            <p:cNvSpPr/>
            <p:nvPr/>
          </p:nvSpPr>
          <p:spPr>
            <a:xfrm>
              <a:off x="5537716" y="3785138"/>
              <a:ext cx="741916" cy="448357"/>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6" name="正方形/長方形 75"/>
            <p:cNvSpPr/>
            <p:nvPr/>
          </p:nvSpPr>
          <p:spPr>
            <a:xfrm>
              <a:off x="5651393" y="3992406"/>
              <a:ext cx="514562" cy="225996"/>
            </a:xfrm>
            <a:prstGeom prst="rect">
              <a:avLst/>
            </a:prstGeom>
            <a:solidFill>
              <a:schemeClr val="bg1"/>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7" name="正方形/長方形 76"/>
            <p:cNvSpPr/>
            <p:nvPr/>
          </p:nvSpPr>
          <p:spPr>
            <a:xfrm>
              <a:off x="5651393" y="3830571"/>
              <a:ext cx="514562" cy="76230"/>
            </a:xfrm>
            <a:prstGeom prst="rect">
              <a:avLst/>
            </a:prstGeom>
            <a:solidFill>
              <a:schemeClr val="bg1"/>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78" name="図形グループ 77"/>
            <p:cNvGrpSpPr/>
            <p:nvPr/>
          </p:nvGrpSpPr>
          <p:grpSpPr>
            <a:xfrm>
              <a:off x="5683837" y="4025989"/>
              <a:ext cx="230575" cy="183252"/>
              <a:chOff x="5244648" y="4339934"/>
              <a:chExt cx="1094313" cy="869716"/>
            </a:xfrm>
          </p:grpSpPr>
          <p:sp>
            <p:nvSpPr>
              <p:cNvPr id="82" name="正方形/長方形 81"/>
              <p:cNvSpPr/>
              <p:nvPr/>
            </p:nvSpPr>
            <p:spPr>
              <a:xfrm>
                <a:off x="5397285" y="4339934"/>
                <a:ext cx="789038" cy="627860"/>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3" name="正方形/長方形 82"/>
              <p:cNvSpPr/>
              <p:nvPr/>
            </p:nvSpPr>
            <p:spPr>
              <a:xfrm>
                <a:off x="5244648" y="4736010"/>
                <a:ext cx="1094313" cy="313930"/>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4" name="正方形/長方形 83"/>
              <p:cNvSpPr/>
              <p:nvPr/>
            </p:nvSpPr>
            <p:spPr>
              <a:xfrm>
                <a:off x="5397285" y="4895720"/>
                <a:ext cx="167237" cy="313930"/>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5" name="正方形/長方形 84"/>
              <p:cNvSpPr/>
              <p:nvPr/>
            </p:nvSpPr>
            <p:spPr>
              <a:xfrm>
                <a:off x="6019086" y="4895720"/>
                <a:ext cx="167237" cy="313930"/>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6" name="円/楕円 85"/>
              <p:cNvSpPr/>
              <p:nvPr/>
            </p:nvSpPr>
            <p:spPr>
              <a:xfrm>
                <a:off x="5382645" y="4784809"/>
                <a:ext cx="138515" cy="138515"/>
              </a:xfrm>
              <a:prstGeom prst="ellipse">
                <a:avLst/>
              </a:prstGeom>
              <a:solidFill>
                <a:schemeClr val="bg1"/>
              </a:solidFill>
              <a:ln>
                <a:solidFill>
                  <a:srgbClr val="263B86"/>
                </a:solidFill>
              </a:ln>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87" name="円/楕円 86"/>
              <p:cNvSpPr/>
              <p:nvPr/>
            </p:nvSpPr>
            <p:spPr>
              <a:xfrm>
                <a:off x="6084966" y="4777489"/>
                <a:ext cx="138515" cy="138515"/>
              </a:xfrm>
              <a:prstGeom prst="ellipse">
                <a:avLst/>
              </a:prstGeom>
              <a:solidFill>
                <a:schemeClr val="bg1"/>
              </a:solidFill>
              <a:ln>
                <a:solidFill>
                  <a:srgbClr val="263B86"/>
                </a:solidFill>
              </a:ln>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88" name="正方形/長方形 87"/>
              <p:cNvSpPr/>
              <p:nvPr/>
            </p:nvSpPr>
            <p:spPr>
              <a:xfrm>
                <a:off x="5474377" y="4429053"/>
                <a:ext cx="637670" cy="299814"/>
              </a:xfrm>
              <a:prstGeom prst="rect">
                <a:avLst/>
              </a:prstGeom>
              <a:solidFill>
                <a:schemeClr val="bg1"/>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9" name="正方形/長方形 88"/>
              <p:cNvSpPr/>
              <p:nvPr/>
            </p:nvSpPr>
            <p:spPr>
              <a:xfrm>
                <a:off x="5474377" y="4967794"/>
                <a:ext cx="637670" cy="45719"/>
              </a:xfrm>
              <a:prstGeom prst="rect">
                <a:avLst/>
              </a:prstGeom>
              <a:solidFill>
                <a:schemeClr val="bg1"/>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79" name="図形グループ 78"/>
            <p:cNvGrpSpPr/>
            <p:nvPr/>
          </p:nvGrpSpPr>
          <p:grpSpPr>
            <a:xfrm>
              <a:off x="5993992" y="4028744"/>
              <a:ext cx="93600" cy="187669"/>
              <a:chOff x="1411770" y="2046777"/>
              <a:chExt cx="414610" cy="831303"/>
            </a:xfrm>
          </p:grpSpPr>
          <p:sp>
            <p:nvSpPr>
              <p:cNvPr id="80" name="円/楕円 79"/>
              <p:cNvSpPr/>
              <p:nvPr/>
            </p:nvSpPr>
            <p:spPr>
              <a:xfrm>
                <a:off x="1453754" y="2046777"/>
                <a:ext cx="325389" cy="325389"/>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1" name="二等辺三角形 80"/>
              <p:cNvSpPr/>
              <p:nvPr/>
            </p:nvSpPr>
            <p:spPr>
              <a:xfrm>
                <a:off x="1411770" y="2214714"/>
                <a:ext cx="414610" cy="663366"/>
              </a:xfrm>
              <a:prstGeom prst="triangle">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grpSp>
        <p:nvGrpSpPr>
          <p:cNvPr id="90" name="図形グループ 89"/>
          <p:cNvGrpSpPr/>
          <p:nvPr/>
        </p:nvGrpSpPr>
        <p:grpSpPr>
          <a:xfrm>
            <a:off x="8365278" y="5063986"/>
            <a:ext cx="151878" cy="304517"/>
            <a:chOff x="1411770" y="2046777"/>
            <a:chExt cx="414610" cy="831303"/>
          </a:xfrm>
        </p:grpSpPr>
        <p:sp>
          <p:nvSpPr>
            <p:cNvPr id="91" name="円/楕円 90"/>
            <p:cNvSpPr/>
            <p:nvPr/>
          </p:nvSpPr>
          <p:spPr>
            <a:xfrm>
              <a:off x="1453754" y="2046777"/>
              <a:ext cx="325389" cy="325389"/>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2" name="二等辺三角形 91"/>
            <p:cNvSpPr/>
            <p:nvPr/>
          </p:nvSpPr>
          <p:spPr>
            <a:xfrm>
              <a:off x="1411770" y="2214714"/>
              <a:ext cx="414610" cy="663366"/>
            </a:xfrm>
            <a:prstGeom prst="triangle">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cxnSp>
        <p:nvCxnSpPr>
          <p:cNvPr id="93" name="直線矢印コネクタ 92"/>
          <p:cNvCxnSpPr/>
          <p:nvPr/>
        </p:nvCxnSpPr>
        <p:spPr>
          <a:xfrm>
            <a:off x="7656498" y="5479187"/>
            <a:ext cx="336921"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sp>
        <p:nvSpPr>
          <p:cNvPr id="95" name="コンテンツ プレースホルダー 1"/>
          <p:cNvSpPr txBox="1">
            <a:spLocks/>
          </p:cNvSpPr>
          <p:nvPr/>
        </p:nvSpPr>
        <p:spPr>
          <a:xfrm>
            <a:off x="4658810" y="1767644"/>
            <a:ext cx="1123915" cy="334582"/>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en-US" altLang="en-US" sz="1000" dirty="0" smtClean="0"/>
              <a:t>ニーズヒアリング</a:t>
            </a:r>
            <a:endParaRPr lang="en-US" altLang="ja-JP" sz="1000" dirty="0" smtClean="0"/>
          </a:p>
        </p:txBody>
      </p:sp>
      <p:sp>
        <p:nvSpPr>
          <p:cNvPr id="96" name="コンテンツ プレースホルダー 1"/>
          <p:cNvSpPr txBox="1">
            <a:spLocks/>
          </p:cNvSpPr>
          <p:nvPr/>
        </p:nvSpPr>
        <p:spPr>
          <a:xfrm>
            <a:off x="5844889" y="1769805"/>
            <a:ext cx="959831" cy="334582"/>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ニーズの</a:t>
            </a:r>
            <a:endParaRPr lang="en-US" altLang="ja-JP" sz="1000" dirty="0" smtClean="0"/>
          </a:p>
          <a:p>
            <a:pPr marL="0" indent="0" algn="ctr">
              <a:buFont typeface="Arial"/>
              <a:buNone/>
            </a:pPr>
            <a:r>
              <a:rPr lang="ja-JP" altLang="en-US" sz="1000" dirty="0" smtClean="0"/>
              <a:t>ビッグデータ</a:t>
            </a:r>
            <a:endParaRPr lang="en-US" altLang="ja-JP" sz="1000" dirty="0" smtClean="0"/>
          </a:p>
        </p:txBody>
      </p:sp>
      <p:sp>
        <p:nvSpPr>
          <p:cNvPr id="97" name="コンテンツ プレースホルダー 1"/>
          <p:cNvSpPr txBox="1">
            <a:spLocks/>
          </p:cNvSpPr>
          <p:nvPr/>
        </p:nvSpPr>
        <p:spPr>
          <a:xfrm>
            <a:off x="6947891" y="1774716"/>
            <a:ext cx="1213356" cy="334582"/>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ニーズに基づいた</a:t>
            </a:r>
            <a:endParaRPr lang="en-US" altLang="ja-JP" sz="1000" dirty="0" smtClean="0"/>
          </a:p>
          <a:p>
            <a:pPr marL="0" indent="0" algn="ctr">
              <a:buFont typeface="Arial"/>
              <a:buNone/>
            </a:pPr>
            <a:r>
              <a:rPr lang="ja-JP" altLang="en-US" sz="1000" dirty="0" smtClean="0"/>
              <a:t>商品開発</a:t>
            </a:r>
            <a:endParaRPr lang="en-US" altLang="ja-JP" sz="1000" dirty="0" smtClean="0"/>
          </a:p>
        </p:txBody>
      </p:sp>
      <p:sp>
        <p:nvSpPr>
          <p:cNvPr id="98" name="コンテンツ プレースホルダー 1"/>
          <p:cNvSpPr txBox="1">
            <a:spLocks/>
          </p:cNvSpPr>
          <p:nvPr/>
        </p:nvSpPr>
        <p:spPr>
          <a:xfrm>
            <a:off x="6394357" y="4279720"/>
            <a:ext cx="1542679" cy="385917"/>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商品をニーズと</a:t>
            </a:r>
            <a:endParaRPr lang="en-US" altLang="ja-JP" sz="1000" dirty="0" smtClean="0"/>
          </a:p>
          <a:p>
            <a:pPr marL="0" indent="0" algn="ctr">
              <a:buFont typeface="Arial"/>
              <a:buNone/>
            </a:pPr>
            <a:r>
              <a:rPr lang="ja-JP" altLang="en-US" sz="1000" dirty="0" smtClean="0"/>
              <a:t>組み合わせて「見える化」</a:t>
            </a:r>
            <a:endParaRPr lang="en-US" altLang="ja-JP" sz="1000" dirty="0" smtClean="0"/>
          </a:p>
        </p:txBody>
      </p:sp>
      <p:sp>
        <p:nvSpPr>
          <p:cNvPr id="99" name="コンテンツ プレースホルダー 1"/>
          <p:cNvSpPr txBox="1">
            <a:spLocks/>
          </p:cNvSpPr>
          <p:nvPr/>
        </p:nvSpPr>
        <p:spPr>
          <a:xfrm>
            <a:off x="8017459" y="4279720"/>
            <a:ext cx="1350022" cy="398547"/>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個人・工務店・ハウスメーカーなどに販売</a:t>
            </a:r>
            <a:endParaRPr lang="en-US" altLang="ja-JP" sz="1000" dirty="0" smtClean="0"/>
          </a:p>
        </p:txBody>
      </p:sp>
      <p:sp>
        <p:nvSpPr>
          <p:cNvPr id="100" name="コンテンツ プレースホルダー 1"/>
          <p:cNvSpPr txBox="1">
            <a:spLocks/>
          </p:cNvSpPr>
          <p:nvPr/>
        </p:nvSpPr>
        <p:spPr>
          <a:xfrm>
            <a:off x="495300" y="2112652"/>
            <a:ext cx="1638599" cy="1906478"/>
          </a:xfrm>
          <a:prstGeom prst="rect">
            <a:avLst/>
          </a:prstGeom>
          <a:solidFill>
            <a:schemeClr val="tx2">
              <a:lumMod val="20000"/>
              <a:lumOff val="80000"/>
            </a:schemeClr>
          </a:solidFill>
          <a:ln>
            <a:solidFill>
              <a:srgbClr val="131D43"/>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Font typeface="Arial"/>
              <a:buNone/>
            </a:pPr>
            <a:r>
              <a:rPr lang="ja-JP" altLang="en-US" sz="1050" dirty="0" smtClean="0"/>
              <a:t>エンドユーザーの住宅・建材パーツに対するニーズを集め、ビッグデータ化した上で、そのニーズに応える形で商品開発を行う</a:t>
            </a:r>
            <a:endParaRPr lang="en-US" altLang="ja-JP" sz="1050" dirty="0" smtClean="0"/>
          </a:p>
        </p:txBody>
      </p:sp>
      <p:sp>
        <p:nvSpPr>
          <p:cNvPr id="101" name="コンテンツ プレースホルダー 1"/>
          <p:cNvSpPr txBox="1">
            <a:spLocks/>
          </p:cNvSpPr>
          <p:nvPr/>
        </p:nvSpPr>
        <p:spPr>
          <a:xfrm>
            <a:off x="485285" y="4527360"/>
            <a:ext cx="1648173" cy="1667520"/>
          </a:xfrm>
          <a:prstGeom prst="rect">
            <a:avLst/>
          </a:prstGeom>
          <a:solidFill>
            <a:srgbClr val="CAD3F0"/>
          </a:solidFill>
          <a:ln>
            <a:solidFill>
              <a:srgbClr val="131D43"/>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Font typeface="Arial"/>
              <a:buNone/>
            </a:pPr>
            <a:r>
              <a:rPr lang="ja-JP" altLang="en-US" sz="1050" dirty="0" smtClean="0"/>
              <a:t>既存の商品とエンドユーザーのニーズを同時に示すことができるシステムを作成し、それを個人・工務店・ハウスメーカーなどに商品として販売する</a:t>
            </a:r>
            <a:endParaRPr lang="en-US" altLang="ja-JP" sz="1050" dirty="0"/>
          </a:p>
        </p:txBody>
      </p:sp>
      <p:grpSp>
        <p:nvGrpSpPr>
          <p:cNvPr id="105" name="図形グループ 104"/>
          <p:cNvGrpSpPr/>
          <p:nvPr/>
        </p:nvGrpSpPr>
        <p:grpSpPr>
          <a:xfrm>
            <a:off x="5968495" y="2600614"/>
            <a:ext cx="720653" cy="712455"/>
            <a:chOff x="2976799" y="3565820"/>
            <a:chExt cx="1119688" cy="1106951"/>
          </a:xfrm>
        </p:grpSpPr>
        <p:sp>
          <p:nvSpPr>
            <p:cNvPr id="104" name="円柱 103"/>
            <p:cNvSpPr/>
            <p:nvPr/>
          </p:nvSpPr>
          <p:spPr>
            <a:xfrm>
              <a:off x="2976799" y="3565820"/>
              <a:ext cx="1119688" cy="1106951"/>
            </a:xfrm>
            <a:prstGeom prst="can">
              <a:avLst>
                <a:gd name="adj" fmla="val 21755"/>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角丸四角形吹き出し 23"/>
            <p:cNvSpPr/>
            <p:nvPr/>
          </p:nvSpPr>
          <p:spPr>
            <a:xfrm>
              <a:off x="3255011" y="3914927"/>
              <a:ext cx="458695" cy="288067"/>
            </a:xfrm>
            <a:prstGeom prst="wedgeRoundRectCallout">
              <a:avLst>
                <a:gd name="adj1" fmla="val -95293"/>
                <a:gd name="adj2" fmla="val 1691"/>
                <a:gd name="adj3" fmla="val 16667"/>
              </a:avLst>
            </a:prstGeom>
            <a:solidFill>
              <a:schemeClr val="tx2">
                <a:lumMod val="40000"/>
                <a:lumOff val="60000"/>
              </a:schemeClr>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 name="角丸四角形吹き出し 24"/>
            <p:cNvSpPr/>
            <p:nvPr/>
          </p:nvSpPr>
          <p:spPr>
            <a:xfrm>
              <a:off x="3546779" y="4114152"/>
              <a:ext cx="458695" cy="288067"/>
            </a:xfrm>
            <a:prstGeom prst="wedgeRoundRectCallout">
              <a:avLst>
                <a:gd name="adj1" fmla="val -95293"/>
                <a:gd name="adj2" fmla="val 1691"/>
                <a:gd name="adj3" fmla="val 16667"/>
              </a:avLst>
            </a:prstGeom>
            <a:solidFill>
              <a:schemeClr val="tx2">
                <a:lumMod val="40000"/>
                <a:lumOff val="60000"/>
              </a:schemeClr>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6" name="角丸四角形吹き出し 25"/>
            <p:cNvSpPr/>
            <p:nvPr/>
          </p:nvSpPr>
          <p:spPr>
            <a:xfrm>
              <a:off x="3255011" y="4247764"/>
              <a:ext cx="458695" cy="288067"/>
            </a:xfrm>
            <a:prstGeom prst="wedgeRoundRectCallout">
              <a:avLst>
                <a:gd name="adj1" fmla="val -95293"/>
                <a:gd name="adj2" fmla="val 1691"/>
                <a:gd name="adj3" fmla="val 16667"/>
              </a:avLst>
            </a:prstGeom>
            <a:solidFill>
              <a:schemeClr val="tx2">
                <a:lumMod val="40000"/>
                <a:lumOff val="60000"/>
              </a:schemeClr>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06" name="コンテンツ プレースホルダー 1"/>
          <p:cNvSpPr txBox="1">
            <a:spLocks/>
          </p:cNvSpPr>
          <p:nvPr/>
        </p:nvSpPr>
        <p:spPr>
          <a:xfrm>
            <a:off x="3478545" y="1778070"/>
            <a:ext cx="1105018" cy="334582"/>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ヒアリング項目</a:t>
            </a:r>
            <a:endParaRPr lang="en-US" altLang="ja-JP" sz="1000" dirty="0" smtClean="0"/>
          </a:p>
          <a:p>
            <a:pPr marL="0" indent="0" algn="ctr">
              <a:buFont typeface="Arial"/>
              <a:buNone/>
            </a:pPr>
            <a:r>
              <a:rPr lang="ja-JP" altLang="en-US" sz="1000" dirty="0" smtClean="0"/>
              <a:t>作成</a:t>
            </a:r>
            <a:endParaRPr lang="en-US" altLang="ja-JP" sz="1000" dirty="0" smtClean="0"/>
          </a:p>
        </p:txBody>
      </p:sp>
      <p:grpSp>
        <p:nvGrpSpPr>
          <p:cNvPr id="138" name="図形グループ 137"/>
          <p:cNvGrpSpPr/>
          <p:nvPr/>
        </p:nvGrpSpPr>
        <p:grpSpPr>
          <a:xfrm>
            <a:off x="3736931" y="2626534"/>
            <a:ext cx="538339" cy="673807"/>
            <a:chOff x="2483241" y="3766115"/>
            <a:chExt cx="717614" cy="933833"/>
          </a:xfrm>
        </p:grpSpPr>
        <p:sp>
          <p:nvSpPr>
            <p:cNvPr id="108" name="正方形/長方形 107"/>
            <p:cNvSpPr/>
            <p:nvPr/>
          </p:nvSpPr>
          <p:spPr>
            <a:xfrm>
              <a:off x="2483241" y="3766115"/>
              <a:ext cx="717614" cy="933833"/>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0" name="正方形/長方形 129"/>
            <p:cNvSpPr/>
            <p:nvPr/>
          </p:nvSpPr>
          <p:spPr>
            <a:xfrm>
              <a:off x="2535721" y="3902485"/>
              <a:ext cx="609915" cy="741692"/>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31" name="直線矢印コネクタ 130"/>
            <p:cNvCxnSpPr/>
            <p:nvPr/>
          </p:nvCxnSpPr>
          <p:spPr>
            <a:xfrm>
              <a:off x="2577705" y="3999655"/>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4" name="直線矢印コネクタ 133"/>
            <p:cNvCxnSpPr/>
            <p:nvPr/>
          </p:nvCxnSpPr>
          <p:spPr>
            <a:xfrm>
              <a:off x="2577705" y="4089333"/>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5" name="直線矢印コネクタ 134"/>
            <p:cNvCxnSpPr/>
            <p:nvPr/>
          </p:nvCxnSpPr>
          <p:spPr>
            <a:xfrm>
              <a:off x="2577705" y="4179011"/>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6" name="直線矢印コネクタ 135"/>
            <p:cNvCxnSpPr/>
            <p:nvPr/>
          </p:nvCxnSpPr>
          <p:spPr>
            <a:xfrm>
              <a:off x="2577705" y="4268689"/>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7" name="直線矢印コネクタ 136"/>
            <p:cNvCxnSpPr/>
            <p:nvPr/>
          </p:nvCxnSpPr>
          <p:spPr>
            <a:xfrm>
              <a:off x="2577705" y="4358366"/>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grpSp>
      <p:grpSp>
        <p:nvGrpSpPr>
          <p:cNvPr id="146" name="図形グループ 145"/>
          <p:cNvGrpSpPr/>
          <p:nvPr/>
        </p:nvGrpSpPr>
        <p:grpSpPr>
          <a:xfrm>
            <a:off x="2523435" y="2656805"/>
            <a:ext cx="759873" cy="768182"/>
            <a:chOff x="2253440" y="3341134"/>
            <a:chExt cx="1314577" cy="1328952"/>
          </a:xfrm>
        </p:grpSpPr>
        <p:grpSp>
          <p:nvGrpSpPr>
            <p:cNvPr id="139" name="図形グループ 138"/>
            <p:cNvGrpSpPr/>
            <p:nvPr/>
          </p:nvGrpSpPr>
          <p:grpSpPr>
            <a:xfrm>
              <a:off x="2966304" y="3341134"/>
              <a:ext cx="601713" cy="1206444"/>
              <a:chOff x="1411770" y="2046777"/>
              <a:chExt cx="414610" cy="831303"/>
            </a:xfrm>
            <a:solidFill>
              <a:schemeClr val="tx2"/>
            </a:solidFill>
          </p:grpSpPr>
          <p:sp>
            <p:nvSpPr>
              <p:cNvPr id="140" name="円/楕円 139"/>
              <p:cNvSpPr/>
              <p:nvPr/>
            </p:nvSpPr>
            <p:spPr>
              <a:xfrm>
                <a:off x="1453754" y="2046777"/>
                <a:ext cx="325389" cy="32538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1" name="二等辺三角形 140"/>
              <p:cNvSpPr/>
              <p:nvPr/>
            </p:nvSpPr>
            <p:spPr>
              <a:xfrm>
                <a:off x="1411770" y="2214714"/>
                <a:ext cx="414610" cy="663366"/>
              </a:xfrm>
              <a:prstGeom prst="triangl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9" name="図形グループ 8"/>
            <p:cNvGrpSpPr/>
            <p:nvPr/>
          </p:nvGrpSpPr>
          <p:grpSpPr>
            <a:xfrm>
              <a:off x="2525447" y="3508715"/>
              <a:ext cx="579234" cy="1161371"/>
              <a:chOff x="1411770" y="2046777"/>
              <a:chExt cx="414610" cy="831303"/>
            </a:xfrm>
            <a:solidFill>
              <a:schemeClr val="tx2">
                <a:lumMod val="40000"/>
                <a:lumOff val="60000"/>
              </a:schemeClr>
            </a:solidFill>
          </p:grpSpPr>
          <p:sp>
            <p:nvSpPr>
              <p:cNvPr id="10" name="円/楕円 9"/>
              <p:cNvSpPr/>
              <p:nvPr/>
            </p:nvSpPr>
            <p:spPr>
              <a:xfrm>
                <a:off x="1453754" y="2046777"/>
                <a:ext cx="325389" cy="32538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二等辺三角形 10"/>
              <p:cNvSpPr/>
              <p:nvPr/>
            </p:nvSpPr>
            <p:spPr>
              <a:xfrm>
                <a:off x="1411770" y="2214714"/>
                <a:ext cx="414610" cy="663366"/>
              </a:xfrm>
              <a:prstGeom prst="triangl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44" name="図形グループ 143"/>
            <p:cNvGrpSpPr/>
            <p:nvPr/>
          </p:nvGrpSpPr>
          <p:grpSpPr>
            <a:xfrm>
              <a:off x="2253440" y="3985235"/>
              <a:ext cx="566256" cy="468733"/>
              <a:chOff x="3999981" y="3699832"/>
              <a:chExt cx="661933" cy="547932"/>
            </a:xfrm>
          </p:grpSpPr>
          <p:sp>
            <p:nvSpPr>
              <p:cNvPr id="142" name="角丸四角形 141"/>
              <p:cNvSpPr/>
              <p:nvPr/>
            </p:nvSpPr>
            <p:spPr>
              <a:xfrm>
                <a:off x="3999981" y="3827287"/>
                <a:ext cx="661933" cy="420477"/>
              </a:xfrm>
              <a:prstGeom prst="roundRect">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3" name="アーチ 142"/>
              <p:cNvSpPr/>
              <p:nvPr/>
            </p:nvSpPr>
            <p:spPr>
              <a:xfrm>
                <a:off x="4162208" y="3699832"/>
                <a:ext cx="337478" cy="344695"/>
              </a:xfrm>
              <a:prstGeom prst="blockArc">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grpSp>
      </p:grpSp>
      <p:sp>
        <p:nvSpPr>
          <p:cNvPr id="147" name="コンテンツ プレースホルダー 1"/>
          <p:cNvSpPr txBox="1">
            <a:spLocks/>
          </p:cNvSpPr>
          <p:nvPr/>
        </p:nvSpPr>
        <p:spPr>
          <a:xfrm>
            <a:off x="2320375" y="1778070"/>
            <a:ext cx="1105018" cy="334582"/>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基本事項の理解</a:t>
            </a:r>
            <a:endParaRPr lang="en-US" altLang="ja-JP" sz="1000" dirty="0" smtClean="0"/>
          </a:p>
        </p:txBody>
      </p:sp>
      <p:grpSp>
        <p:nvGrpSpPr>
          <p:cNvPr id="149" name="図形グループ 148"/>
          <p:cNvGrpSpPr/>
          <p:nvPr/>
        </p:nvGrpSpPr>
        <p:grpSpPr>
          <a:xfrm>
            <a:off x="2455871" y="4940972"/>
            <a:ext cx="759873" cy="768182"/>
            <a:chOff x="2253440" y="3341134"/>
            <a:chExt cx="1314577" cy="1328952"/>
          </a:xfrm>
        </p:grpSpPr>
        <p:grpSp>
          <p:nvGrpSpPr>
            <p:cNvPr id="150" name="図形グループ 149"/>
            <p:cNvGrpSpPr/>
            <p:nvPr/>
          </p:nvGrpSpPr>
          <p:grpSpPr>
            <a:xfrm>
              <a:off x="2966304" y="3341134"/>
              <a:ext cx="601713" cy="1206444"/>
              <a:chOff x="1411770" y="2046777"/>
              <a:chExt cx="414610" cy="831303"/>
            </a:xfrm>
            <a:solidFill>
              <a:schemeClr val="tx2"/>
            </a:solidFill>
          </p:grpSpPr>
          <p:sp>
            <p:nvSpPr>
              <p:cNvPr id="157" name="円/楕円 156"/>
              <p:cNvSpPr/>
              <p:nvPr/>
            </p:nvSpPr>
            <p:spPr>
              <a:xfrm>
                <a:off x="1453754" y="2046777"/>
                <a:ext cx="325389" cy="32538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8" name="二等辺三角形 157"/>
              <p:cNvSpPr/>
              <p:nvPr/>
            </p:nvSpPr>
            <p:spPr>
              <a:xfrm>
                <a:off x="1411770" y="2214714"/>
                <a:ext cx="414610" cy="663366"/>
              </a:xfrm>
              <a:prstGeom prst="triangl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51" name="図形グループ 150"/>
            <p:cNvGrpSpPr/>
            <p:nvPr/>
          </p:nvGrpSpPr>
          <p:grpSpPr>
            <a:xfrm>
              <a:off x="2525447" y="3508715"/>
              <a:ext cx="579234" cy="1161371"/>
              <a:chOff x="1411770" y="2046777"/>
              <a:chExt cx="414610" cy="831303"/>
            </a:xfrm>
            <a:solidFill>
              <a:schemeClr val="tx2">
                <a:lumMod val="40000"/>
                <a:lumOff val="60000"/>
              </a:schemeClr>
            </a:solidFill>
          </p:grpSpPr>
          <p:sp>
            <p:nvSpPr>
              <p:cNvPr id="155" name="円/楕円 154"/>
              <p:cNvSpPr/>
              <p:nvPr/>
            </p:nvSpPr>
            <p:spPr>
              <a:xfrm>
                <a:off x="1453754" y="2046777"/>
                <a:ext cx="325389" cy="32538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6" name="二等辺三角形 155"/>
              <p:cNvSpPr/>
              <p:nvPr/>
            </p:nvSpPr>
            <p:spPr>
              <a:xfrm>
                <a:off x="1411770" y="2214714"/>
                <a:ext cx="414610" cy="663366"/>
              </a:xfrm>
              <a:prstGeom prst="triangl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52" name="図形グループ 151"/>
            <p:cNvGrpSpPr/>
            <p:nvPr/>
          </p:nvGrpSpPr>
          <p:grpSpPr>
            <a:xfrm>
              <a:off x="2253440" y="3985235"/>
              <a:ext cx="566256" cy="468733"/>
              <a:chOff x="3999981" y="3699832"/>
              <a:chExt cx="661933" cy="547932"/>
            </a:xfrm>
          </p:grpSpPr>
          <p:sp>
            <p:nvSpPr>
              <p:cNvPr id="153" name="角丸四角形 152"/>
              <p:cNvSpPr/>
              <p:nvPr/>
            </p:nvSpPr>
            <p:spPr>
              <a:xfrm>
                <a:off x="3999981" y="3827287"/>
                <a:ext cx="661933" cy="420477"/>
              </a:xfrm>
              <a:prstGeom prst="roundRect">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4" name="アーチ 153"/>
              <p:cNvSpPr/>
              <p:nvPr/>
            </p:nvSpPr>
            <p:spPr>
              <a:xfrm>
                <a:off x="4162208" y="3699832"/>
                <a:ext cx="337478" cy="344695"/>
              </a:xfrm>
              <a:prstGeom prst="blockArc">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grpSp>
      </p:grpSp>
      <p:sp>
        <p:nvSpPr>
          <p:cNvPr id="159" name="コンテンツ プレースホルダー 1"/>
          <p:cNvSpPr txBox="1">
            <a:spLocks/>
          </p:cNvSpPr>
          <p:nvPr/>
        </p:nvSpPr>
        <p:spPr>
          <a:xfrm>
            <a:off x="2332798" y="4279720"/>
            <a:ext cx="1105018" cy="334582"/>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基本事項の理解</a:t>
            </a:r>
            <a:endParaRPr lang="en-US" altLang="ja-JP" sz="1000" dirty="0" smtClean="0"/>
          </a:p>
        </p:txBody>
      </p:sp>
      <p:cxnSp>
        <p:nvCxnSpPr>
          <p:cNvPr id="133" name="直線矢印コネクタ 132"/>
          <p:cNvCxnSpPr/>
          <p:nvPr/>
        </p:nvCxnSpPr>
        <p:spPr>
          <a:xfrm>
            <a:off x="3379616" y="2972091"/>
            <a:ext cx="305481"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45" name="直線矢印コネクタ 144"/>
          <p:cNvCxnSpPr/>
          <p:nvPr/>
        </p:nvCxnSpPr>
        <p:spPr>
          <a:xfrm>
            <a:off x="6804720" y="2972091"/>
            <a:ext cx="255240"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sp>
        <p:nvSpPr>
          <p:cNvPr id="160" name="コンテンツ プレースホルダー 1"/>
          <p:cNvSpPr txBox="1">
            <a:spLocks/>
          </p:cNvSpPr>
          <p:nvPr/>
        </p:nvSpPr>
        <p:spPr>
          <a:xfrm>
            <a:off x="495300" y="1715845"/>
            <a:ext cx="1638598" cy="334582"/>
          </a:xfrm>
          <a:prstGeom prst="rect">
            <a:avLst/>
          </a:prstGeom>
          <a:solidFill>
            <a:schemeClr val="tx2">
              <a:lumMod val="50000"/>
            </a:schemeClr>
          </a:solidFill>
          <a:ln>
            <a:solidFill>
              <a:schemeClr val="tx2">
                <a:lumMod val="50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solidFill>
                  <a:schemeClr val="bg1"/>
                </a:solidFill>
              </a:rPr>
              <a:t>プロジェクト</a:t>
            </a:r>
            <a:r>
              <a:rPr lang="en-US" altLang="ja-JP" sz="1000" dirty="0" smtClean="0">
                <a:solidFill>
                  <a:schemeClr val="bg1"/>
                </a:solidFill>
              </a:rPr>
              <a:t>1</a:t>
            </a:r>
          </a:p>
        </p:txBody>
      </p:sp>
      <p:sp>
        <p:nvSpPr>
          <p:cNvPr id="162" name="コンテンツ プレースホルダー 1"/>
          <p:cNvSpPr txBox="1">
            <a:spLocks/>
          </p:cNvSpPr>
          <p:nvPr/>
        </p:nvSpPr>
        <p:spPr>
          <a:xfrm>
            <a:off x="495300" y="4117593"/>
            <a:ext cx="1638598" cy="334582"/>
          </a:xfrm>
          <a:prstGeom prst="rect">
            <a:avLst/>
          </a:prstGeom>
          <a:solidFill>
            <a:schemeClr val="tx2">
              <a:lumMod val="50000"/>
            </a:schemeClr>
          </a:solidFill>
          <a:ln>
            <a:solidFill>
              <a:schemeClr val="tx2">
                <a:lumMod val="50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solidFill>
                  <a:schemeClr val="bg1"/>
                </a:solidFill>
              </a:rPr>
              <a:t>プロジェクト</a:t>
            </a:r>
            <a:r>
              <a:rPr lang="en-US" altLang="ja-JP" sz="1000" dirty="0">
                <a:solidFill>
                  <a:schemeClr val="bg1"/>
                </a:solidFill>
              </a:rPr>
              <a:t>2</a:t>
            </a:r>
            <a:endParaRPr lang="en-US" altLang="ja-JP" sz="1000" dirty="0" smtClean="0">
              <a:solidFill>
                <a:schemeClr val="bg1"/>
              </a:solidFill>
            </a:endParaRPr>
          </a:p>
        </p:txBody>
      </p:sp>
      <p:sp>
        <p:nvSpPr>
          <p:cNvPr id="163" name="角丸四角形吹き出し 162"/>
          <p:cNvSpPr/>
          <p:nvPr/>
        </p:nvSpPr>
        <p:spPr>
          <a:xfrm>
            <a:off x="4975226" y="5294214"/>
            <a:ext cx="552608" cy="408223"/>
          </a:xfrm>
          <a:prstGeom prst="wedgeRoundRectCallout">
            <a:avLst>
              <a:gd name="adj1" fmla="val -95293"/>
              <a:gd name="adj2" fmla="val 1691"/>
              <a:gd name="adj3" fmla="val 16667"/>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64" name="直線矢印コネクタ 163"/>
          <p:cNvCxnSpPr/>
          <p:nvPr/>
        </p:nvCxnSpPr>
        <p:spPr>
          <a:xfrm>
            <a:off x="5603844" y="5484167"/>
            <a:ext cx="1026726"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65" name="直線矢印コネクタ 164"/>
          <p:cNvCxnSpPr/>
          <p:nvPr/>
        </p:nvCxnSpPr>
        <p:spPr>
          <a:xfrm>
            <a:off x="4384802" y="5484167"/>
            <a:ext cx="305481"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sp>
        <p:nvSpPr>
          <p:cNvPr id="166" name="コンテンツ プレースホルダー 1"/>
          <p:cNvSpPr txBox="1">
            <a:spLocks/>
          </p:cNvSpPr>
          <p:nvPr/>
        </p:nvSpPr>
        <p:spPr>
          <a:xfrm>
            <a:off x="4690283" y="4279720"/>
            <a:ext cx="1123915" cy="334582"/>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en-US" altLang="en-US" sz="1000" dirty="0" smtClean="0"/>
              <a:t>ニーズヒアリング</a:t>
            </a:r>
            <a:endParaRPr lang="en-US" altLang="ja-JP" sz="1000" dirty="0" smtClean="0"/>
          </a:p>
        </p:txBody>
      </p:sp>
      <p:sp>
        <p:nvSpPr>
          <p:cNvPr id="167" name="コンテンツ プレースホルダー 1"/>
          <p:cNvSpPr txBox="1">
            <a:spLocks/>
          </p:cNvSpPr>
          <p:nvPr/>
        </p:nvSpPr>
        <p:spPr>
          <a:xfrm>
            <a:off x="3510018" y="4279720"/>
            <a:ext cx="1105018" cy="334582"/>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ヒアリング項目</a:t>
            </a:r>
            <a:endParaRPr lang="en-US" altLang="ja-JP" sz="1000" dirty="0" smtClean="0"/>
          </a:p>
          <a:p>
            <a:pPr marL="0" indent="0" algn="ctr">
              <a:buFont typeface="Arial"/>
              <a:buNone/>
            </a:pPr>
            <a:r>
              <a:rPr lang="ja-JP" altLang="en-US" sz="1000" dirty="0" smtClean="0"/>
              <a:t>作成</a:t>
            </a:r>
            <a:endParaRPr lang="en-US" altLang="ja-JP" sz="1000" dirty="0" smtClean="0"/>
          </a:p>
        </p:txBody>
      </p:sp>
      <p:grpSp>
        <p:nvGrpSpPr>
          <p:cNvPr id="168" name="図形グループ 167"/>
          <p:cNvGrpSpPr/>
          <p:nvPr/>
        </p:nvGrpSpPr>
        <p:grpSpPr>
          <a:xfrm>
            <a:off x="3768404" y="5138610"/>
            <a:ext cx="538339" cy="673807"/>
            <a:chOff x="2483241" y="3766115"/>
            <a:chExt cx="717614" cy="933833"/>
          </a:xfrm>
        </p:grpSpPr>
        <p:sp>
          <p:nvSpPr>
            <p:cNvPr id="169" name="正方形/長方形 168"/>
            <p:cNvSpPr/>
            <p:nvPr/>
          </p:nvSpPr>
          <p:spPr>
            <a:xfrm>
              <a:off x="2483241" y="3766115"/>
              <a:ext cx="717614" cy="933833"/>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0" name="正方形/長方形 169"/>
            <p:cNvSpPr/>
            <p:nvPr/>
          </p:nvSpPr>
          <p:spPr>
            <a:xfrm>
              <a:off x="2535721" y="3902485"/>
              <a:ext cx="609915" cy="741692"/>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71" name="直線矢印コネクタ 170"/>
            <p:cNvCxnSpPr/>
            <p:nvPr/>
          </p:nvCxnSpPr>
          <p:spPr>
            <a:xfrm>
              <a:off x="2577705" y="3999655"/>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72" name="直線矢印コネクタ 171"/>
            <p:cNvCxnSpPr/>
            <p:nvPr/>
          </p:nvCxnSpPr>
          <p:spPr>
            <a:xfrm>
              <a:off x="2577705" y="4089333"/>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73" name="直線矢印コネクタ 172"/>
            <p:cNvCxnSpPr/>
            <p:nvPr/>
          </p:nvCxnSpPr>
          <p:spPr>
            <a:xfrm>
              <a:off x="2577705" y="4179011"/>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74" name="直線矢印コネクタ 173"/>
            <p:cNvCxnSpPr/>
            <p:nvPr/>
          </p:nvCxnSpPr>
          <p:spPr>
            <a:xfrm>
              <a:off x="2577705" y="4268689"/>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75" name="直線矢印コネクタ 174"/>
            <p:cNvCxnSpPr/>
            <p:nvPr/>
          </p:nvCxnSpPr>
          <p:spPr>
            <a:xfrm>
              <a:off x="2577705" y="4358366"/>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grpSp>
      <p:cxnSp>
        <p:nvCxnSpPr>
          <p:cNvPr id="176" name="直線矢印コネクタ 175"/>
          <p:cNvCxnSpPr/>
          <p:nvPr/>
        </p:nvCxnSpPr>
        <p:spPr>
          <a:xfrm>
            <a:off x="3411089" y="5484167"/>
            <a:ext cx="305481"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177" name="図形グループ 176"/>
          <p:cNvGrpSpPr/>
          <p:nvPr/>
        </p:nvGrpSpPr>
        <p:grpSpPr>
          <a:xfrm>
            <a:off x="3474035" y="4908989"/>
            <a:ext cx="438462" cy="376919"/>
            <a:chOff x="5101907" y="2046777"/>
            <a:chExt cx="842498" cy="724243"/>
          </a:xfrm>
        </p:grpSpPr>
        <p:grpSp>
          <p:nvGrpSpPr>
            <p:cNvPr id="178" name="図形グループ 177"/>
            <p:cNvGrpSpPr/>
            <p:nvPr/>
          </p:nvGrpSpPr>
          <p:grpSpPr>
            <a:xfrm>
              <a:off x="5101907" y="2046777"/>
              <a:ext cx="842498" cy="724243"/>
              <a:chOff x="5353176" y="2729030"/>
              <a:chExt cx="1196592" cy="1028636"/>
            </a:xfrm>
          </p:grpSpPr>
          <p:sp>
            <p:nvSpPr>
              <p:cNvPr id="185" name="二等辺三角形 184"/>
              <p:cNvSpPr/>
              <p:nvPr/>
            </p:nvSpPr>
            <p:spPr>
              <a:xfrm>
                <a:off x="5353176" y="2729030"/>
                <a:ext cx="1196592" cy="419851"/>
              </a:xfrm>
              <a:prstGeom prst="triangl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6" name="正方形/長方形 185"/>
              <p:cNvSpPr/>
              <p:nvPr/>
            </p:nvSpPr>
            <p:spPr>
              <a:xfrm>
                <a:off x="5578849" y="3106897"/>
                <a:ext cx="745246" cy="650769"/>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79" name="図形グループ 178"/>
            <p:cNvGrpSpPr/>
            <p:nvPr/>
          </p:nvGrpSpPr>
          <p:grpSpPr>
            <a:xfrm>
              <a:off x="5545703" y="2394866"/>
              <a:ext cx="180361" cy="158605"/>
              <a:chOff x="4335130" y="3336417"/>
              <a:chExt cx="1125642" cy="989860"/>
            </a:xfrm>
            <a:solidFill>
              <a:schemeClr val="bg1"/>
            </a:solidFill>
          </p:grpSpPr>
          <p:sp>
            <p:nvSpPr>
              <p:cNvPr id="181" name="正方形/長方形 180"/>
              <p:cNvSpPr/>
              <p:nvPr/>
            </p:nvSpPr>
            <p:spPr>
              <a:xfrm>
                <a:off x="4335130"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2" name="正方形/長方形 181"/>
              <p:cNvSpPr/>
              <p:nvPr/>
            </p:nvSpPr>
            <p:spPr>
              <a:xfrm>
                <a:off x="4936058"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3" name="正方形/長方形 182"/>
              <p:cNvSpPr/>
              <p:nvPr/>
            </p:nvSpPr>
            <p:spPr>
              <a:xfrm>
                <a:off x="4337872"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4" name="正方形/長方形 183"/>
              <p:cNvSpPr/>
              <p:nvPr/>
            </p:nvSpPr>
            <p:spPr>
              <a:xfrm>
                <a:off x="4936058"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80" name="正方形/長方形 179"/>
            <p:cNvSpPr/>
            <p:nvPr/>
          </p:nvSpPr>
          <p:spPr>
            <a:xfrm>
              <a:off x="5317224" y="2486084"/>
              <a:ext cx="129521" cy="258581"/>
            </a:xfrm>
            <a:prstGeom prst="rect">
              <a:avLst/>
            </a:prstGeom>
            <a:solidFill>
              <a:schemeClr val="bg1"/>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87" name="図形グループ 186"/>
          <p:cNvGrpSpPr/>
          <p:nvPr/>
        </p:nvGrpSpPr>
        <p:grpSpPr>
          <a:xfrm>
            <a:off x="4667914" y="4893392"/>
            <a:ext cx="438462" cy="376919"/>
            <a:chOff x="5101907" y="2046777"/>
            <a:chExt cx="842498" cy="724243"/>
          </a:xfrm>
        </p:grpSpPr>
        <p:grpSp>
          <p:nvGrpSpPr>
            <p:cNvPr id="188" name="図形グループ 187"/>
            <p:cNvGrpSpPr/>
            <p:nvPr/>
          </p:nvGrpSpPr>
          <p:grpSpPr>
            <a:xfrm>
              <a:off x="5101907" y="2046777"/>
              <a:ext cx="842498" cy="724243"/>
              <a:chOff x="5353176" y="2729030"/>
              <a:chExt cx="1196592" cy="1028636"/>
            </a:xfrm>
          </p:grpSpPr>
          <p:sp>
            <p:nvSpPr>
              <p:cNvPr id="195" name="二等辺三角形 194"/>
              <p:cNvSpPr/>
              <p:nvPr/>
            </p:nvSpPr>
            <p:spPr>
              <a:xfrm>
                <a:off x="5353176" y="2729030"/>
                <a:ext cx="1196592" cy="419851"/>
              </a:xfrm>
              <a:prstGeom prst="triangl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6" name="正方形/長方形 195"/>
              <p:cNvSpPr/>
              <p:nvPr/>
            </p:nvSpPr>
            <p:spPr>
              <a:xfrm>
                <a:off x="5578849" y="3106897"/>
                <a:ext cx="745246" cy="650769"/>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89" name="図形グループ 188"/>
            <p:cNvGrpSpPr/>
            <p:nvPr/>
          </p:nvGrpSpPr>
          <p:grpSpPr>
            <a:xfrm>
              <a:off x="5545703" y="2394866"/>
              <a:ext cx="180361" cy="158605"/>
              <a:chOff x="4335130" y="3336417"/>
              <a:chExt cx="1125642" cy="989860"/>
            </a:xfrm>
            <a:solidFill>
              <a:schemeClr val="bg1"/>
            </a:solidFill>
          </p:grpSpPr>
          <p:sp>
            <p:nvSpPr>
              <p:cNvPr id="191" name="正方形/長方形 190"/>
              <p:cNvSpPr/>
              <p:nvPr/>
            </p:nvSpPr>
            <p:spPr>
              <a:xfrm>
                <a:off x="4335130"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2" name="正方形/長方形 191"/>
              <p:cNvSpPr/>
              <p:nvPr/>
            </p:nvSpPr>
            <p:spPr>
              <a:xfrm>
                <a:off x="4936058"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3" name="正方形/長方形 192"/>
              <p:cNvSpPr/>
              <p:nvPr/>
            </p:nvSpPr>
            <p:spPr>
              <a:xfrm>
                <a:off x="4337872"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4" name="正方形/長方形 193"/>
              <p:cNvSpPr/>
              <p:nvPr/>
            </p:nvSpPr>
            <p:spPr>
              <a:xfrm>
                <a:off x="4936058"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90" name="正方形/長方形 189"/>
            <p:cNvSpPr/>
            <p:nvPr/>
          </p:nvSpPr>
          <p:spPr>
            <a:xfrm>
              <a:off x="5317224" y="2486084"/>
              <a:ext cx="129521" cy="258581"/>
            </a:xfrm>
            <a:prstGeom prst="rect">
              <a:avLst/>
            </a:prstGeom>
            <a:solidFill>
              <a:schemeClr val="bg1"/>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5" name="コンテンツ プレースホルダー 4"/>
          <p:cNvSpPr>
            <a:spLocks noGrp="1"/>
          </p:cNvSpPr>
          <p:nvPr>
            <p:ph idx="15"/>
          </p:nvPr>
        </p:nvSpPr>
        <p:spPr/>
        <p:txBody>
          <a:bodyPr/>
          <a:lstStyle/>
          <a:p>
            <a:endParaRPr kumimoji="1" lang="ja-JP" altLang="en-US"/>
          </a:p>
        </p:txBody>
      </p:sp>
    </p:spTree>
    <p:extLst>
      <p:ext uri="{BB962C8B-B14F-4D97-AF65-F5344CB8AC3E}">
        <p14:creationId xmlns:p14="http://schemas.microsoft.com/office/powerpoint/2010/main" val="21560868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コンテンツ プレースホルダー 1"/>
          <p:cNvSpPr txBox="1">
            <a:spLocks/>
          </p:cNvSpPr>
          <p:nvPr/>
        </p:nvSpPr>
        <p:spPr>
          <a:xfrm>
            <a:off x="5559805" y="2437361"/>
            <a:ext cx="3384603" cy="2002911"/>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None/>
            </a:pPr>
            <a:endParaRPr lang="en-US" altLang="ja-JP" sz="800" dirty="0" smtClean="0"/>
          </a:p>
        </p:txBody>
      </p:sp>
      <p:sp>
        <p:nvSpPr>
          <p:cNvPr id="3" name="タイトル 2"/>
          <p:cNvSpPr>
            <a:spLocks noGrp="1"/>
          </p:cNvSpPr>
          <p:nvPr>
            <p:ph type="title"/>
          </p:nvPr>
        </p:nvSpPr>
        <p:spPr/>
        <p:txBody>
          <a:bodyPr/>
          <a:lstStyle/>
          <a:p>
            <a:r>
              <a:rPr kumimoji="1" lang="ja-JP" altLang="en-US" dirty="0" smtClean="0"/>
              <a:t>プロジェクト</a:t>
            </a:r>
            <a:r>
              <a:rPr kumimoji="1" lang="en-US" altLang="ja-JP" dirty="0" smtClean="0"/>
              <a:t>1</a:t>
            </a:r>
            <a:endParaRPr kumimoji="1" lang="ja-JP" altLang="en-US" dirty="0"/>
          </a:p>
        </p:txBody>
      </p:sp>
      <p:sp>
        <p:nvSpPr>
          <p:cNvPr id="4" name="コンテンツ プレースホルダー 3"/>
          <p:cNvSpPr>
            <a:spLocks noGrp="1"/>
          </p:cNvSpPr>
          <p:nvPr>
            <p:ph idx="15"/>
          </p:nvPr>
        </p:nvSpPr>
        <p:spPr/>
        <p:txBody>
          <a:bodyPr/>
          <a:lstStyle/>
          <a:p>
            <a:endParaRPr kumimoji="1" lang="ja-JP" altLang="en-US"/>
          </a:p>
        </p:txBody>
      </p:sp>
      <p:sp>
        <p:nvSpPr>
          <p:cNvPr id="6" name="正方形/長方形 5"/>
          <p:cNvSpPr/>
          <p:nvPr/>
        </p:nvSpPr>
        <p:spPr>
          <a:xfrm>
            <a:off x="472474" y="1281255"/>
            <a:ext cx="8938225" cy="916490"/>
          </a:xfrm>
          <a:prstGeom prst="rect">
            <a:avLst/>
          </a:prstGeom>
          <a:solidFill>
            <a:schemeClr val="accent1">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角丸四角形吹き出し 11"/>
          <p:cNvSpPr/>
          <p:nvPr/>
        </p:nvSpPr>
        <p:spPr>
          <a:xfrm>
            <a:off x="4412303" y="1729084"/>
            <a:ext cx="420933" cy="310952"/>
          </a:xfrm>
          <a:prstGeom prst="wedgeRoundRectCallout">
            <a:avLst>
              <a:gd name="adj1" fmla="val -95293"/>
              <a:gd name="adj2" fmla="val 1691"/>
              <a:gd name="adj3" fmla="val 16667"/>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cxnSp>
        <p:nvCxnSpPr>
          <p:cNvPr id="13" name="直線矢印コネクタ 12"/>
          <p:cNvCxnSpPr/>
          <p:nvPr/>
        </p:nvCxnSpPr>
        <p:spPr>
          <a:xfrm>
            <a:off x="5128925" y="1888606"/>
            <a:ext cx="720000"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14" name="図形グループ 13"/>
          <p:cNvGrpSpPr/>
          <p:nvPr/>
        </p:nvGrpSpPr>
        <p:grpSpPr>
          <a:xfrm>
            <a:off x="7895365" y="1637412"/>
            <a:ext cx="573866" cy="493317"/>
            <a:chOff x="5101907" y="2046777"/>
            <a:chExt cx="842498" cy="724243"/>
          </a:xfrm>
        </p:grpSpPr>
        <p:grpSp>
          <p:nvGrpSpPr>
            <p:cNvPr id="15" name="図形グループ 14"/>
            <p:cNvGrpSpPr/>
            <p:nvPr/>
          </p:nvGrpSpPr>
          <p:grpSpPr>
            <a:xfrm>
              <a:off x="5101907" y="2046777"/>
              <a:ext cx="842498" cy="724243"/>
              <a:chOff x="5353176" y="2729030"/>
              <a:chExt cx="1196592" cy="1028636"/>
            </a:xfrm>
          </p:grpSpPr>
          <p:sp>
            <p:nvSpPr>
              <p:cNvPr id="22" name="二等辺三角形 21"/>
              <p:cNvSpPr/>
              <p:nvPr/>
            </p:nvSpPr>
            <p:spPr>
              <a:xfrm>
                <a:off x="5353176" y="2729030"/>
                <a:ext cx="1196592" cy="419851"/>
              </a:xfrm>
              <a:prstGeom prst="triangl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5578849" y="3106897"/>
                <a:ext cx="745246" cy="650769"/>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6" name="図形グループ 15"/>
            <p:cNvGrpSpPr/>
            <p:nvPr/>
          </p:nvGrpSpPr>
          <p:grpSpPr>
            <a:xfrm>
              <a:off x="5545703" y="2394866"/>
              <a:ext cx="180361" cy="158605"/>
              <a:chOff x="4335130" y="3336417"/>
              <a:chExt cx="1125642" cy="989860"/>
            </a:xfrm>
            <a:solidFill>
              <a:schemeClr val="bg1"/>
            </a:solidFill>
          </p:grpSpPr>
          <p:sp>
            <p:nvSpPr>
              <p:cNvPr id="18" name="正方形/長方形 17"/>
              <p:cNvSpPr/>
              <p:nvPr/>
            </p:nvSpPr>
            <p:spPr>
              <a:xfrm>
                <a:off x="4335130"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4936058"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4337872"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936058"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7" name="正方形/長方形 16"/>
            <p:cNvSpPr/>
            <p:nvPr/>
          </p:nvSpPr>
          <p:spPr>
            <a:xfrm>
              <a:off x="5317224" y="2486084"/>
              <a:ext cx="129521" cy="258581"/>
            </a:xfrm>
            <a:prstGeom prst="rect">
              <a:avLst/>
            </a:prstGeom>
            <a:solidFill>
              <a:schemeClr val="bg1"/>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cxnSp>
        <p:nvCxnSpPr>
          <p:cNvPr id="28" name="直線矢印コネクタ 27"/>
          <p:cNvCxnSpPr/>
          <p:nvPr/>
        </p:nvCxnSpPr>
        <p:spPr>
          <a:xfrm>
            <a:off x="3384844" y="1888606"/>
            <a:ext cx="720000"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sp>
        <p:nvSpPr>
          <p:cNvPr id="95" name="コンテンツ プレースホルダー 1"/>
          <p:cNvSpPr txBox="1">
            <a:spLocks/>
          </p:cNvSpPr>
          <p:nvPr/>
        </p:nvSpPr>
        <p:spPr>
          <a:xfrm>
            <a:off x="4005010" y="1338095"/>
            <a:ext cx="1123915" cy="208019"/>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en-US" altLang="en-US" sz="1000" dirty="0" smtClean="0"/>
              <a:t>ニーズヒアリング</a:t>
            </a:r>
            <a:endParaRPr lang="en-US" altLang="ja-JP" sz="1000" dirty="0" smtClean="0"/>
          </a:p>
        </p:txBody>
      </p:sp>
      <p:sp>
        <p:nvSpPr>
          <p:cNvPr id="96" name="コンテンツ プレースホルダー 1"/>
          <p:cNvSpPr txBox="1">
            <a:spLocks/>
          </p:cNvSpPr>
          <p:nvPr/>
        </p:nvSpPr>
        <p:spPr>
          <a:xfrm>
            <a:off x="5559805" y="1338095"/>
            <a:ext cx="1357661" cy="208019"/>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ニーズのビッグデータ</a:t>
            </a:r>
            <a:endParaRPr lang="en-US" altLang="ja-JP" sz="1000" dirty="0" smtClean="0"/>
          </a:p>
        </p:txBody>
      </p:sp>
      <p:sp>
        <p:nvSpPr>
          <p:cNvPr id="97" name="コンテンツ プレースホルダー 1"/>
          <p:cNvSpPr txBox="1">
            <a:spLocks/>
          </p:cNvSpPr>
          <p:nvPr/>
        </p:nvSpPr>
        <p:spPr>
          <a:xfrm>
            <a:off x="7348348" y="1338095"/>
            <a:ext cx="1760515" cy="208019"/>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ニーズに基づいた商品開発</a:t>
            </a:r>
            <a:endParaRPr lang="en-US" altLang="ja-JP" sz="1000" dirty="0" smtClean="0"/>
          </a:p>
        </p:txBody>
      </p:sp>
      <p:grpSp>
        <p:nvGrpSpPr>
          <p:cNvPr id="105" name="図形グループ 104"/>
          <p:cNvGrpSpPr/>
          <p:nvPr/>
        </p:nvGrpSpPr>
        <p:grpSpPr>
          <a:xfrm>
            <a:off x="6010666" y="1614413"/>
            <a:ext cx="548937" cy="542692"/>
            <a:chOff x="2976799" y="3565820"/>
            <a:chExt cx="1119688" cy="1106951"/>
          </a:xfrm>
        </p:grpSpPr>
        <p:sp>
          <p:nvSpPr>
            <p:cNvPr id="104" name="円柱 103"/>
            <p:cNvSpPr/>
            <p:nvPr/>
          </p:nvSpPr>
          <p:spPr>
            <a:xfrm>
              <a:off x="2976799" y="3565820"/>
              <a:ext cx="1119688" cy="1106951"/>
            </a:xfrm>
            <a:prstGeom prst="can">
              <a:avLst>
                <a:gd name="adj" fmla="val 21755"/>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角丸四角形吹き出し 23"/>
            <p:cNvSpPr/>
            <p:nvPr/>
          </p:nvSpPr>
          <p:spPr>
            <a:xfrm>
              <a:off x="3255011" y="3914927"/>
              <a:ext cx="458695" cy="288067"/>
            </a:xfrm>
            <a:prstGeom prst="wedgeRoundRectCallout">
              <a:avLst>
                <a:gd name="adj1" fmla="val -95293"/>
                <a:gd name="adj2" fmla="val 1691"/>
                <a:gd name="adj3" fmla="val 16667"/>
              </a:avLst>
            </a:prstGeom>
            <a:solidFill>
              <a:schemeClr val="tx2">
                <a:lumMod val="40000"/>
                <a:lumOff val="60000"/>
              </a:schemeClr>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 name="角丸四角形吹き出し 24"/>
            <p:cNvSpPr/>
            <p:nvPr/>
          </p:nvSpPr>
          <p:spPr>
            <a:xfrm>
              <a:off x="3546779" y="4114152"/>
              <a:ext cx="458695" cy="288067"/>
            </a:xfrm>
            <a:prstGeom prst="wedgeRoundRectCallout">
              <a:avLst>
                <a:gd name="adj1" fmla="val -95293"/>
                <a:gd name="adj2" fmla="val 1691"/>
                <a:gd name="adj3" fmla="val 16667"/>
              </a:avLst>
            </a:prstGeom>
            <a:solidFill>
              <a:schemeClr val="tx2">
                <a:lumMod val="40000"/>
                <a:lumOff val="60000"/>
              </a:schemeClr>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6" name="角丸四角形吹き出し 25"/>
            <p:cNvSpPr/>
            <p:nvPr/>
          </p:nvSpPr>
          <p:spPr>
            <a:xfrm>
              <a:off x="3255011" y="4247764"/>
              <a:ext cx="458695" cy="288067"/>
            </a:xfrm>
            <a:prstGeom prst="wedgeRoundRectCallout">
              <a:avLst>
                <a:gd name="adj1" fmla="val -95293"/>
                <a:gd name="adj2" fmla="val 1691"/>
                <a:gd name="adj3" fmla="val 16667"/>
              </a:avLst>
            </a:prstGeom>
            <a:solidFill>
              <a:schemeClr val="tx2">
                <a:lumMod val="40000"/>
                <a:lumOff val="60000"/>
              </a:schemeClr>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06" name="コンテンツ プレースホルダー 1"/>
          <p:cNvSpPr txBox="1">
            <a:spLocks/>
          </p:cNvSpPr>
          <p:nvPr/>
        </p:nvSpPr>
        <p:spPr>
          <a:xfrm>
            <a:off x="2327682" y="1349296"/>
            <a:ext cx="1246448" cy="196818"/>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ヒアリング項目作成</a:t>
            </a:r>
            <a:endParaRPr lang="en-US" altLang="ja-JP" sz="1000" dirty="0" smtClean="0"/>
          </a:p>
        </p:txBody>
      </p:sp>
      <p:grpSp>
        <p:nvGrpSpPr>
          <p:cNvPr id="138" name="図形グループ 137"/>
          <p:cNvGrpSpPr/>
          <p:nvPr/>
        </p:nvGrpSpPr>
        <p:grpSpPr>
          <a:xfrm>
            <a:off x="2768047" y="1625061"/>
            <a:ext cx="410064" cy="513253"/>
            <a:chOff x="2483241" y="3766115"/>
            <a:chExt cx="717614" cy="933833"/>
          </a:xfrm>
        </p:grpSpPr>
        <p:sp>
          <p:nvSpPr>
            <p:cNvPr id="108" name="正方形/長方形 107"/>
            <p:cNvSpPr/>
            <p:nvPr/>
          </p:nvSpPr>
          <p:spPr>
            <a:xfrm>
              <a:off x="2483241" y="3766115"/>
              <a:ext cx="717614" cy="933833"/>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0" name="正方形/長方形 129"/>
            <p:cNvSpPr/>
            <p:nvPr/>
          </p:nvSpPr>
          <p:spPr>
            <a:xfrm>
              <a:off x="2535721" y="3902485"/>
              <a:ext cx="609915" cy="741692"/>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31" name="直線矢印コネクタ 130"/>
            <p:cNvCxnSpPr/>
            <p:nvPr/>
          </p:nvCxnSpPr>
          <p:spPr>
            <a:xfrm>
              <a:off x="2577705" y="3999655"/>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4" name="直線矢印コネクタ 133"/>
            <p:cNvCxnSpPr/>
            <p:nvPr/>
          </p:nvCxnSpPr>
          <p:spPr>
            <a:xfrm>
              <a:off x="2577705" y="4089333"/>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5" name="直線矢印コネクタ 134"/>
            <p:cNvCxnSpPr/>
            <p:nvPr/>
          </p:nvCxnSpPr>
          <p:spPr>
            <a:xfrm>
              <a:off x="2577705" y="4179011"/>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6" name="直線矢印コネクタ 135"/>
            <p:cNvCxnSpPr/>
            <p:nvPr/>
          </p:nvCxnSpPr>
          <p:spPr>
            <a:xfrm>
              <a:off x="2577705" y="4268689"/>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7" name="直線矢印コネクタ 136"/>
            <p:cNvCxnSpPr/>
            <p:nvPr/>
          </p:nvCxnSpPr>
          <p:spPr>
            <a:xfrm>
              <a:off x="2577705" y="4358366"/>
              <a:ext cx="524935"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grpSp>
      <p:grpSp>
        <p:nvGrpSpPr>
          <p:cNvPr id="146" name="図形グループ 145"/>
          <p:cNvGrpSpPr/>
          <p:nvPr/>
        </p:nvGrpSpPr>
        <p:grpSpPr>
          <a:xfrm>
            <a:off x="1024232" y="1619938"/>
            <a:ext cx="484683" cy="489983"/>
            <a:chOff x="2253440" y="3341134"/>
            <a:chExt cx="1314577" cy="1328952"/>
          </a:xfrm>
        </p:grpSpPr>
        <p:grpSp>
          <p:nvGrpSpPr>
            <p:cNvPr id="139" name="図形グループ 138"/>
            <p:cNvGrpSpPr/>
            <p:nvPr/>
          </p:nvGrpSpPr>
          <p:grpSpPr>
            <a:xfrm>
              <a:off x="2966304" y="3341134"/>
              <a:ext cx="601713" cy="1206444"/>
              <a:chOff x="1411770" y="2046777"/>
              <a:chExt cx="414610" cy="831303"/>
            </a:xfrm>
            <a:solidFill>
              <a:schemeClr val="tx2"/>
            </a:solidFill>
          </p:grpSpPr>
          <p:sp>
            <p:nvSpPr>
              <p:cNvPr id="140" name="円/楕円 139"/>
              <p:cNvSpPr/>
              <p:nvPr/>
            </p:nvSpPr>
            <p:spPr>
              <a:xfrm>
                <a:off x="1453754" y="2046777"/>
                <a:ext cx="325389" cy="32538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1" name="二等辺三角形 140"/>
              <p:cNvSpPr/>
              <p:nvPr/>
            </p:nvSpPr>
            <p:spPr>
              <a:xfrm>
                <a:off x="1411770" y="2214714"/>
                <a:ext cx="414610" cy="663366"/>
              </a:xfrm>
              <a:prstGeom prst="triangl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9" name="図形グループ 8"/>
            <p:cNvGrpSpPr/>
            <p:nvPr/>
          </p:nvGrpSpPr>
          <p:grpSpPr>
            <a:xfrm>
              <a:off x="2525447" y="3508715"/>
              <a:ext cx="579234" cy="1161371"/>
              <a:chOff x="1411770" y="2046777"/>
              <a:chExt cx="414610" cy="831303"/>
            </a:xfrm>
            <a:solidFill>
              <a:schemeClr val="tx2">
                <a:lumMod val="40000"/>
                <a:lumOff val="60000"/>
              </a:schemeClr>
            </a:solidFill>
          </p:grpSpPr>
          <p:sp>
            <p:nvSpPr>
              <p:cNvPr id="10" name="円/楕円 9"/>
              <p:cNvSpPr/>
              <p:nvPr/>
            </p:nvSpPr>
            <p:spPr>
              <a:xfrm>
                <a:off x="1453754" y="2046777"/>
                <a:ext cx="325389" cy="32538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二等辺三角形 10"/>
              <p:cNvSpPr/>
              <p:nvPr/>
            </p:nvSpPr>
            <p:spPr>
              <a:xfrm>
                <a:off x="1411770" y="2214714"/>
                <a:ext cx="414610" cy="663366"/>
              </a:xfrm>
              <a:prstGeom prst="triangl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44" name="図形グループ 143"/>
            <p:cNvGrpSpPr/>
            <p:nvPr/>
          </p:nvGrpSpPr>
          <p:grpSpPr>
            <a:xfrm>
              <a:off x="2253440" y="3985235"/>
              <a:ext cx="566256" cy="468733"/>
              <a:chOff x="3999981" y="3699832"/>
              <a:chExt cx="661933" cy="547932"/>
            </a:xfrm>
          </p:grpSpPr>
          <p:sp>
            <p:nvSpPr>
              <p:cNvPr id="142" name="角丸四角形 141"/>
              <p:cNvSpPr/>
              <p:nvPr/>
            </p:nvSpPr>
            <p:spPr>
              <a:xfrm>
                <a:off x="3999981" y="3827287"/>
                <a:ext cx="661933" cy="420477"/>
              </a:xfrm>
              <a:prstGeom prst="roundRect">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3" name="アーチ 142"/>
              <p:cNvSpPr/>
              <p:nvPr/>
            </p:nvSpPr>
            <p:spPr>
              <a:xfrm>
                <a:off x="4162208" y="3699832"/>
                <a:ext cx="337478" cy="344695"/>
              </a:xfrm>
              <a:prstGeom prst="blockArc">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grpSp>
      </p:grpSp>
      <p:sp>
        <p:nvSpPr>
          <p:cNvPr id="147" name="コンテンツ プレースホルダー 1"/>
          <p:cNvSpPr txBox="1">
            <a:spLocks/>
          </p:cNvSpPr>
          <p:nvPr/>
        </p:nvSpPr>
        <p:spPr>
          <a:xfrm>
            <a:off x="791784" y="1338095"/>
            <a:ext cx="1105018" cy="208019"/>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基本事項の理解</a:t>
            </a:r>
            <a:endParaRPr lang="en-US" altLang="ja-JP" sz="1000" dirty="0" smtClean="0"/>
          </a:p>
        </p:txBody>
      </p:sp>
      <p:cxnSp>
        <p:nvCxnSpPr>
          <p:cNvPr id="133" name="直線矢印コネクタ 132"/>
          <p:cNvCxnSpPr/>
          <p:nvPr/>
        </p:nvCxnSpPr>
        <p:spPr>
          <a:xfrm>
            <a:off x="1818647" y="1893040"/>
            <a:ext cx="720000"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45" name="直線矢印コネクタ 144"/>
          <p:cNvCxnSpPr/>
          <p:nvPr/>
        </p:nvCxnSpPr>
        <p:spPr>
          <a:xfrm>
            <a:off x="6917466" y="1893040"/>
            <a:ext cx="720000"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sp>
        <p:nvSpPr>
          <p:cNvPr id="165" name="コンテンツ プレースホルダー 1"/>
          <p:cNvSpPr txBox="1">
            <a:spLocks/>
          </p:cNvSpPr>
          <p:nvPr/>
        </p:nvSpPr>
        <p:spPr>
          <a:xfrm>
            <a:off x="5668626" y="2592672"/>
            <a:ext cx="1512000" cy="1737974"/>
          </a:xfrm>
          <a:prstGeom prst="rect">
            <a:avLst/>
          </a:prstGeom>
          <a:solidFill>
            <a:schemeClr val="bg1"/>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None/>
            </a:pPr>
            <a:r>
              <a:rPr lang="en-US" altLang="ja-JP" sz="800" dirty="0" smtClean="0"/>
              <a:t>【</a:t>
            </a:r>
            <a:r>
              <a:rPr lang="ja-JP" altLang="en-US" sz="800" dirty="0" smtClean="0"/>
              <a:t>ニーズのビッグデータをどのように活用するか？</a:t>
            </a:r>
            <a:r>
              <a:rPr lang="en-US" altLang="ja-JP" sz="800" dirty="0" smtClean="0"/>
              <a:t>】</a:t>
            </a:r>
          </a:p>
          <a:p>
            <a:pPr marL="182563" indent="-182563"/>
            <a:r>
              <a:rPr lang="ja-JP" altLang="en-US" sz="800" dirty="0" smtClean="0"/>
              <a:t>学生が商品開発として家を作るのは難しい。建材パーツだったらできるのでは？</a:t>
            </a:r>
            <a:endParaRPr lang="en-US" altLang="ja-JP" sz="800" dirty="0" smtClean="0"/>
          </a:p>
          <a:p>
            <a:pPr marL="182563" indent="-182563"/>
            <a:endParaRPr lang="en-US" altLang="ja-JP" sz="800" dirty="0"/>
          </a:p>
          <a:p>
            <a:pPr marL="182563" indent="-182563"/>
            <a:r>
              <a:rPr lang="ja-JP" altLang="en-US" sz="800" dirty="0" smtClean="0"/>
              <a:t>ニーズ自体をそのニーズに関連する企業に対して売っていくことは可能なのでは？</a:t>
            </a:r>
            <a:endParaRPr lang="en-US" altLang="ja-JP" sz="800" dirty="0" smtClean="0"/>
          </a:p>
        </p:txBody>
      </p:sp>
      <p:sp>
        <p:nvSpPr>
          <p:cNvPr id="168" name="コンテンツ プレースホルダー 1"/>
          <p:cNvSpPr txBox="1">
            <a:spLocks/>
          </p:cNvSpPr>
          <p:nvPr/>
        </p:nvSpPr>
        <p:spPr>
          <a:xfrm>
            <a:off x="2104215" y="2437362"/>
            <a:ext cx="3368409" cy="381981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None/>
            </a:pPr>
            <a:endParaRPr lang="en-US" altLang="ja-JP" sz="800" dirty="0" smtClean="0"/>
          </a:p>
        </p:txBody>
      </p:sp>
      <p:sp>
        <p:nvSpPr>
          <p:cNvPr id="161" name="コンテンツ プレースホルダー 1"/>
          <p:cNvSpPr txBox="1">
            <a:spLocks/>
          </p:cNvSpPr>
          <p:nvPr/>
        </p:nvSpPr>
        <p:spPr>
          <a:xfrm>
            <a:off x="2207524" y="2583535"/>
            <a:ext cx="1512000" cy="1747111"/>
          </a:xfrm>
          <a:prstGeom prst="rect">
            <a:avLst/>
          </a:prstGeom>
          <a:solidFill>
            <a:schemeClr val="bg1"/>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None/>
            </a:pPr>
            <a:r>
              <a:rPr lang="en-US" altLang="ja-JP" sz="800" dirty="0" smtClean="0"/>
              <a:t>【</a:t>
            </a:r>
            <a:r>
              <a:rPr lang="en-US" altLang="en-US" sz="800" dirty="0"/>
              <a:t>対象は誰</a:t>
            </a:r>
            <a:r>
              <a:rPr lang="ja-JP" altLang="en-US" sz="800" dirty="0"/>
              <a:t>か</a:t>
            </a:r>
            <a:r>
              <a:rPr lang="en-US" altLang="en-US" sz="800" dirty="0" smtClean="0"/>
              <a:t>？</a:t>
            </a:r>
            <a:r>
              <a:rPr lang="en-US" altLang="ja-JP" sz="800" dirty="0" smtClean="0"/>
              <a:t>】</a:t>
            </a:r>
          </a:p>
          <a:p>
            <a:pPr marL="182563" indent="-182563"/>
            <a:r>
              <a:rPr lang="en-US" altLang="en-US" sz="800" dirty="0" smtClean="0"/>
              <a:t>10</a:t>
            </a:r>
            <a:r>
              <a:rPr lang="ja-JP" altLang="en-US" sz="800" dirty="0" smtClean="0"/>
              <a:t>年後家を買う人は現在</a:t>
            </a:r>
            <a:r>
              <a:rPr lang="en-US" altLang="ja-JP" sz="800" dirty="0" smtClean="0"/>
              <a:t>20</a:t>
            </a:r>
            <a:r>
              <a:rPr lang="ja-JP" altLang="en-US" sz="800" dirty="0" smtClean="0"/>
              <a:t>代前半だが、家に対する具体的なイメージを持っているか不明</a:t>
            </a:r>
            <a:endParaRPr lang="en-US" altLang="ja-JP" sz="800" dirty="0" smtClean="0"/>
          </a:p>
          <a:p>
            <a:pPr marL="182563" indent="-182563"/>
            <a:r>
              <a:rPr lang="ja-JP" altLang="en-US" sz="800" dirty="0" smtClean="0"/>
              <a:t>学生だと賃貸を選ぶ時には「立地」と「値段」くらいしか気にしないのではないか</a:t>
            </a:r>
            <a:endParaRPr lang="en-US" altLang="ja-JP" sz="800" dirty="0"/>
          </a:p>
          <a:p>
            <a:pPr marL="182563" indent="-182563"/>
            <a:r>
              <a:rPr lang="ja-JP" altLang="en-US" sz="800" dirty="0" smtClean="0"/>
              <a:t>一方学生だと学生の情報を集めやすい。学生が良く行く場所の情報を集めて、それをサービスとして売ることができるのでは</a:t>
            </a:r>
            <a:endParaRPr lang="en-US" altLang="ja-JP" sz="800" dirty="0" smtClean="0"/>
          </a:p>
        </p:txBody>
      </p:sp>
      <p:sp>
        <p:nvSpPr>
          <p:cNvPr id="163" name="コンテンツ プレースホルダー 1"/>
          <p:cNvSpPr txBox="1">
            <a:spLocks/>
          </p:cNvSpPr>
          <p:nvPr/>
        </p:nvSpPr>
        <p:spPr>
          <a:xfrm>
            <a:off x="3836913" y="2583536"/>
            <a:ext cx="1512000" cy="1747110"/>
          </a:xfrm>
          <a:prstGeom prst="rect">
            <a:avLst/>
          </a:prstGeom>
          <a:solidFill>
            <a:schemeClr val="bg1"/>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None/>
            </a:pPr>
            <a:r>
              <a:rPr lang="en-US" altLang="ja-JP" sz="800" dirty="0" smtClean="0"/>
              <a:t>【</a:t>
            </a:r>
            <a:r>
              <a:rPr lang="ja-JP" altLang="en-US" sz="800" dirty="0" smtClean="0"/>
              <a:t>どのようにヒアリング項目作成のための情報を収集するか？</a:t>
            </a:r>
            <a:r>
              <a:rPr lang="en-US" altLang="ja-JP" sz="800" dirty="0" smtClean="0"/>
              <a:t>】</a:t>
            </a:r>
          </a:p>
          <a:p>
            <a:pPr marL="182563" indent="-182563"/>
            <a:r>
              <a:rPr lang="ja-JP" altLang="en-US" sz="800" dirty="0" smtClean="0"/>
              <a:t>家に対する各人のこだわりを整理することが必要</a:t>
            </a:r>
            <a:endParaRPr lang="en-US" altLang="ja-JP" sz="800" dirty="0"/>
          </a:p>
          <a:p>
            <a:pPr marL="182563" indent="-182563"/>
            <a:r>
              <a:rPr lang="ja-JP" altLang="en-US" sz="800" dirty="0" smtClean="0"/>
              <a:t>画一的な家を買った人から不満点を聞き出す</a:t>
            </a:r>
            <a:endParaRPr lang="en-US" altLang="ja-JP" sz="800" dirty="0"/>
          </a:p>
          <a:p>
            <a:pPr marL="182563" indent="-182563"/>
            <a:r>
              <a:rPr lang="ja-JP" altLang="en-US" sz="800" dirty="0" smtClean="0"/>
              <a:t>各地域の不動産を巡って不満を聞き出す</a:t>
            </a:r>
            <a:endParaRPr lang="en-US" altLang="ja-JP" sz="800" dirty="0" smtClean="0"/>
          </a:p>
          <a:p>
            <a:pPr marL="182563" indent="-182563"/>
            <a:r>
              <a:rPr lang="ja-JP" altLang="en-US" sz="800" dirty="0" smtClean="0"/>
              <a:t>すで</a:t>
            </a:r>
            <a:r>
              <a:rPr lang="ja-JP" altLang="en-US" sz="800" dirty="0" smtClean="0"/>
              <a:t>に</a:t>
            </a:r>
            <a:r>
              <a:rPr lang="ja-JP" altLang="en-US" sz="800" dirty="0" smtClean="0"/>
              <a:t>企業内</a:t>
            </a:r>
            <a:r>
              <a:rPr lang="ja-JP" altLang="en-US" sz="800" dirty="0" smtClean="0"/>
              <a:t>にも</a:t>
            </a:r>
            <a:r>
              <a:rPr lang="ja-JP" altLang="en-US" sz="800" dirty="0" smtClean="0"/>
              <a:t>情報のストックがあるはず</a:t>
            </a:r>
            <a:endParaRPr lang="en-US" altLang="ja-JP" sz="800" dirty="0" smtClean="0"/>
          </a:p>
          <a:p>
            <a:pPr marL="0" indent="0">
              <a:buNone/>
            </a:pPr>
            <a:endParaRPr lang="en-US" altLang="ja-JP" sz="800" dirty="0" smtClean="0"/>
          </a:p>
        </p:txBody>
      </p:sp>
      <p:sp>
        <p:nvSpPr>
          <p:cNvPr id="164" name="コンテンツ プレースホルダー 1"/>
          <p:cNvSpPr txBox="1">
            <a:spLocks/>
          </p:cNvSpPr>
          <p:nvPr/>
        </p:nvSpPr>
        <p:spPr>
          <a:xfrm>
            <a:off x="2216660" y="4440272"/>
            <a:ext cx="1512000" cy="1589743"/>
          </a:xfrm>
          <a:prstGeom prst="rect">
            <a:avLst/>
          </a:prstGeom>
          <a:solidFill>
            <a:schemeClr val="bg1"/>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None/>
            </a:pPr>
            <a:r>
              <a:rPr lang="en-US" altLang="ja-JP" sz="800" dirty="0" smtClean="0"/>
              <a:t>【</a:t>
            </a:r>
            <a:r>
              <a:rPr lang="ja-JP" altLang="en-US" sz="800" dirty="0" smtClean="0"/>
              <a:t>ヒアリング項目の見せ方は？</a:t>
            </a:r>
            <a:r>
              <a:rPr lang="en-US" altLang="ja-JP" sz="800" dirty="0" smtClean="0"/>
              <a:t>】</a:t>
            </a:r>
          </a:p>
          <a:p>
            <a:pPr marL="177800" indent="-177800"/>
            <a:r>
              <a:rPr lang="en-US" altLang="ja-JP" sz="800" dirty="0" smtClean="0"/>
              <a:t>CG</a:t>
            </a:r>
            <a:r>
              <a:rPr lang="ja-JP" altLang="en-US" sz="800" dirty="0" smtClean="0"/>
              <a:t>を使ったアンケートを作成、実際に画面上でリアルな現物を見ながらクリックできるイメージ</a:t>
            </a:r>
            <a:endParaRPr lang="en-US" altLang="ja-JP" sz="800" dirty="0" smtClean="0"/>
          </a:p>
          <a:p>
            <a:pPr marL="177800" indent="-177800"/>
            <a:r>
              <a:rPr lang="en-US" altLang="ja-JP" sz="800" dirty="0" smtClean="0"/>
              <a:t>SNS</a:t>
            </a:r>
            <a:r>
              <a:rPr lang="ja-JP" altLang="en-US" sz="800" dirty="0" smtClean="0"/>
              <a:t>を使って発信、話題性を集める</a:t>
            </a:r>
            <a:endParaRPr lang="en-US" altLang="ja-JP" sz="800" dirty="0"/>
          </a:p>
          <a:p>
            <a:pPr marL="177800" indent="-177800"/>
            <a:r>
              <a:rPr lang="ja-JP" altLang="en-US" sz="800" dirty="0" smtClean="0"/>
              <a:t>アプリ開発も一つの手？課金システムによってそれからも収入を得られるか？</a:t>
            </a:r>
            <a:endParaRPr lang="en-US" altLang="ja-JP" sz="800" dirty="0" smtClean="0"/>
          </a:p>
          <a:p>
            <a:pPr marL="182563" indent="-182563"/>
            <a:endParaRPr lang="en-US" altLang="ja-JP" sz="800" dirty="0" smtClean="0"/>
          </a:p>
        </p:txBody>
      </p:sp>
      <p:sp>
        <p:nvSpPr>
          <p:cNvPr id="166" name="コンテンツ プレースホルダー 1"/>
          <p:cNvSpPr txBox="1">
            <a:spLocks/>
          </p:cNvSpPr>
          <p:nvPr/>
        </p:nvSpPr>
        <p:spPr>
          <a:xfrm>
            <a:off x="3841589" y="4452601"/>
            <a:ext cx="1512000" cy="1577414"/>
          </a:xfrm>
          <a:prstGeom prst="rect">
            <a:avLst/>
          </a:prstGeom>
          <a:solidFill>
            <a:schemeClr val="bg1"/>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None/>
            </a:pPr>
            <a:r>
              <a:rPr lang="en-US" altLang="ja-JP" sz="800" dirty="0" smtClean="0"/>
              <a:t>【SNS</a:t>
            </a:r>
            <a:r>
              <a:rPr lang="ja-JP" altLang="en-US" sz="800" dirty="0" smtClean="0"/>
              <a:t>を用いてヒアリングはできるか？</a:t>
            </a:r>
            <a:r>
              <a:rPr lang="en-US" altLang="ja-JP" sz="800" dirty="0" smtClean="0"/>
              <a:t>】</a:t>
            </a:r>
          </a:p>
          <a:p>
            <a:pPr marL="182563" indent="-182563"/>
            <a:r>
              <a:rPr lang="en-US" altLang="en-US" sz="800" dirty="0" smtClean="0"/>
              <a:t>SNS</a:t>
            </a:r>
            <a:r>
              <a:rPr lang="ja-JP" altLang="en-US" sz="800" dirty="0" smtClean="0"/>
              <a:t>は基本的には情報発信に強い。ニーズを集めるのには非常に結び付きにくい</a:t>
            </a:r>
            <a:endParaRPr lang="en-US" altLang="ja-JP" sz="800" dirty="0" smtClean="0"/>
          </a:p>
          <a:p>
            <a:pPr marL="182563" indent="-182563"/>
            <a:endParaRPr lang="en-US" altLang="ja-JP" sz="800" dirty="0"/>
          </a:p>
          <a:p>
            <a:pPr marL="182563" indent="-182563"/>
            <a:r>
              <a:rPr lang="en-US" altLang="ja-JP" sz="800" dirty="0" smtClean="0"/>
              <a:t>SNS</a:t>
            </a:r>
            <a:r>
              <a:rPr lang="ja-JP" altLang="en-US" sz="800" dirty="0" smtClean="0"/>
              <a:t>は不特定多数の人間にあたるので、愛知県内の声のみを拾うツールとしては不適当</a:t>
            </a:r>
            <a:endParaRPr lang="en-US" altLang="ja-JP" sz="800" dirty="0" smtClean="0"/>
          </a:p>
        </p:txBody>
      </p:sp>
      <p:sp>
        <p:nvSpPr>
          <p:cNvPr id="167" name="コンテンツ プレースホルダー 1"/>
          <p:cNvSpPr txBox="1">
            <a:spLocks/>
          </p:cNvSpPr>
          <p:nvPr/>
        </p:nvSpPr>
        <p:spPr>
          <a:xfrm>
            <a:off x="7291467" y="2592672"/>
            <a:ext cx="1512000" cy="1737974"/>
          </a:xfrm>
          <a:prstGeom prst="rect">
            <a:avLst/>
          </a:prstGeom>
          <a:solidFill>
            <a:schemeClr val="bg1"/>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None/>
            </a:pPr>
            <a:r>
              <a:rPr lang="en-US" altLang="ja-JP" sz="800" dirty="0" smtClean="0"/>
              <a:t>【SNS</a:t>
            </a:r>
            <a:r>
              <a:rPr lang="ja-JP" altLang="en-US" sz="800" dirty="0" smtClean="0"/>
              <a:t>などを用いて商品を発信できるか？</a:t>
            </a:r>
            <a:r>
              <a:rPr lang="en-US" altLang="ja-JP" sz="800" dirty="0" smtClean="0"/>
              <a:t>】</a:t>
            </a:r>
          </a:p>
          <a:p>
            <a:pPr marL="182563" indent="-182563"/>
            <a:r>
              <a:rPr lang="ja-JP" altLang="en-US" sz="800" dirty="0" smtClean="0"/>
              <a:t>可能。ただ興味がない人には引っかかりにくいのが</a:t>
            </a:r>
            <a:r>
              <a:rPr lang="en-US" altLang="ja-JP" sz="800" dirty="0" smtClean="0"/>
              <a:t>SNS</a:t>
            </a:r>
            <a:r>
              <a:rPr lang="ja-JP" altLang="en-US" sz="800" dirty="0" smtClean="0"/>
              <a:t>の特徴。どのように注意を喚起するか？</a:t>
            </a:r>
            <a:endParaRPr lang="en-US" altLang="ja-JP" sz="800" dirty="0" smtClean="0"/>
          </a:p>
          <a:p>
            <a:pPr marL="182563" indent="-182563"/>
            <a:endParaRPr lang="en-US" altLang="ja-JP" sz="800" dirty="0"/>
          </a:p>
          <a:p>
            <a:pPr marL="182563" indent="-182563"/>
            <a:r>
              <a:rPr lang="ja-JP" altLang="en-US" sz="800" dirty="0" smtClean="0"/>
              <a:t>リスティング広告を用いれば、愛知県内の可能性のある顧客に対して効果的に広告を打つことができる</a:t>
            </a:r>
            <a:endParaRPr lang="en-US" altLang="ja-JP" sz="800" dirty="0" smtClean="0"/>
          </a:p>
        </p:txBody>
      </p:sp>
      <p:sp>
        <p:nvSpPr>
          <p:cNvPr id="113" name="左中かっこ 112"/>
          <p:cNvSpPr/>
          <p:nvPr/>
        </p:nvSpPr>
        <p:spPr>
          <a:xfrm rot="16200000">
            <a:off x="3638765" y="970416"/>
            <a:ext cx="262832" cy="2717493"/>
          </a:xfrm>
          <a:prstGeom prst="leftBrace">
            <a:avLst/>
          </a:prstGeom>
          <a:ln>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70" name="左中かっこ 169"/>
          <p:cNvSpPr/>
          <p:nvPr/>
        </p:nvSpPr>
        <p:spPr>
          <a:xfrm rot="16200000">
            <a:off x="7078165" y="970416"/>
            <a:ext cx="262832" cy="2717493"/>
          </a:xfrm>
          <a:prstGeom prst="leftBrace">
            <a:avLst/>
          </a:prstGeom>
          <a:ln>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2" name="コンテンツ プレースホルダー 1"/>
          <p:cNvSpPr>
            <a:spLocks noGrp="1"/>
          </p:cNvSpPr>
          <p:nvPr>
            <p:ph idx="15"/>
          </p:nvPr>
        </p:nvSpPr>
        <p:spPr/>
        <p:txBody>
          <a:bodyPr/>
          <a:lstStyle/>
          <a:p>
            <a:endParaRPr kumimoji="1" lang="ja-JP" altLang="en-US"/>
          </a:p>
        </p:txBody>
      </p:sp>
      <p:sp>
        <p:nvSpPr>
          <p:cNvPr id="59" name="コンテンツ プレースホルダー 1"/>
          <p:cNvSpPr txBox="1">
            <a:spLocks/>
          </p:cNvSpPr>
          <p:nvPr/>
        </p:nvSpPr>
        <p:spPr>
          <a:xfrm>
            <a:off x="472474" y="2443264"/>
            <a:ext cx="319310" cy="3813909"/>
          </a:xfrm>
          <a:prstGeom prst="rect">
            <a:avLst/>
          </a:prstGeom>
          <a:solidFill>
            <a:schemeClr val="tx2">
              <a:lumMod val="50000"/>
            </a:schemeClr>
          </a:solidFill>
          <a:ln>
            <a:solidFill>
              <a:schemeClr val="tx2">
                <a:lumMod val="50000"/>
              </a:schemeClr>
            </a:solidFill>
          </a:ln>
        </p:spPr>
        <p:style>
          <a:lnRef idx="2">
            <a:schemeClr val="accent1"/>
          </a:lnRef>
          <a:fillRef idx="1">
            <a:schemeClr val="lt1"/>
          </a:fillRef>
          <a:effectRef idx="0">
            <a:schemeClr val="accent1"/>
          </a:effectRef>
          <a:fontRef idx="minor">
            <a:schemeClr val="dk1"/>
          </a:fontRef>
        </p:style>
        <p:txBody>
          <a:bodyPr vert="eaVert"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en-US" altLang="en-US" sz="1000" dirty="0" smtClean="0">
                <a:solidFill>
                  <a:schemeClr val="bg1"/>
                </a:solidFill>
              </a:rPr>
              <a:t>学生より出た意見</a:t>
            </a:r>
            <a:endParaRPr lang="en-US" altLang="ja-JP" sz="1000" dirty="0" smtClean="0">
              <a:solidFill>
                <a:schemeClr val="bg1"/>
              </a:solidFill>
            </a:endParaRPr>
          </a:p>
        </p:txBody>
      </p:sp>
    </p:spTree>
    <p:extLst>
      <p:ext uri="{BB962C8B-B14F-4D97-AF65-F5344CB8AC3E}">
        <p14:creationId xmlns:p14="http://schemas.microsoft.com/office/powerpoint/2010/main" val="6716177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1" name="図形グループ 90"/>
          <p:cNvGrpSpPr/>
          <p:nvPr/>
        </p:nvGrpSpPr>
        <p:grpSpPr>
          <a:xfrm>
            <a:off x="504064" y="2854802"/>
            <a:ext cx="8906636" cy="3348000"/>
            <a:chOff x="495300" y="2742841"/>
            <a:chExt cx="1512000" cy="3371316"/>
          </a:xfrm>
        </p:grpSpPr>
        <p:sp>
          <p:nvSpPr>
            <p:cNvPr id="92" name="コンテンツ プレースホルダー 1"/>
            <p:cNvSpPr txBox="1">
              <a:spLocks/>
            </p:cNvSpPr>
            <p:nvPr/>
          </p:nvSpPr>
          <p:spPr>
            <a:xfrm>
              <a:off x="495300" y="2747955"/>
              <a:ext cx="1512000" cy="3366202"/>
            </a:xfrm>
            <a:prstGeom prst="rect">
              <a:avLst/>
            </a:prstGeom>
            <a:solidFill>
              <a:schemeClr val="bg1"/>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None/>
              </a:pPr>
              <a:endParaRPr lang="en-US" altLang="ja-JP" sz="1000" dirty="0" smtClean="0"/>
            </a:p>
            <a:p>
              <a:pPr marL="0" indent="0">
                <a:buNone/>
              </a:pPr>
              <a:endParaRPr lang="en-US" altLang="ja-JP" sz="1000" dirty="0" smtClean="0"/>
            </a:p>
          </p:txBody>
        </p:sp>
        <p:sp>
          <p:nvSpPr>
            <p:cNvPr id="93" name="コンテンツ プレースホルダー 1"/>
            <p:cNvSpPr txBox="1">
              <a:spLocks/>
            </p:cNvSpPr>
            <p:nvPr/>
          </p:nvSpPr>
          <p:spPr>
            <a:xfrm>
              <a:off x="495300" y="2742841"/>
              <a:ext cx="1512000" cy="232017"/>
            </a:xfrm>
            <a:prstGeom prst="rect">
              <a:avLst/>
            </a:prstGeom>
            <a:solidFill>
              <a:schemeClr val="tx2">
                <a:lumMod val="50000"/>
              </a:schemeClr>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ja-JP" altLang="en-US" sz="1000" dirty="0" smtClean="0">
                  <a:solidFill>
                    <a:srgbClr val="FFFFFF"/>
                  </a:solidFill>
                </a:rPr>
                <a:t>タイムライン</a:t>
              </a:r>
              <a:endParaRPr lang="en-US" altLang="ja-JP" sz="1000" dirty="0" smtClean="0">
                <a:solidFill>
                  <a:srgbClr val="FFFFFF"/>
                </a:solidFill>
              </a:endParaRPr>
            </a:p>
          </p:txBody>
        </p:sp>
      </p:grpSp>
      <p:sp>
        <p:nvSpPr>
          <p:cNvPr id="3" name="タイトル 2"/>
          <p:cNvSpPr>
            <a:spLocks noGrp="1"/>
          </p:cNvSpPr>
          <p:nvPr>
            <p:ph type="title"/>
          </p:nvPr>
        </p:nvSpPr>
        <p:spPr/>
        <p:txBody>
          <a:bodyPr/>
          <a:lstStyle/>
          <a:p>
            <a:r>
              <a:rPr kumimoji="1" lang="ja-JP" altLang="en-US" dirty="0" smtClean="0"/>
              <a:t>プロジェクト</a:t>
            </a:r>
            <a:r>
              <a:rPr kumimoji="1" lang="en-US" altLang="ja-JP" dirty="0" smtClean="0"/>
              <a:t>1</a:t>
            </a:r>
            <a:r>
              <a:rPr kumimoji="1" lang="ja-JP" altLang="en-US" dirty="0" smtClean="0"/>
              <a:t>（具体案）</a:t>
            </a:r>
            <a:endParaRPr kumimoji="1" lang="ja-JP" altLang="en-US" dirty="0"/>
          </a:p>
        </p:txBody>
      </p:sp>
      <p:graphicFrame>
        <p:nvGraphicFramePr>
          <p:cNvPr id="71" name="コンテンツ プレースホルダー 70"/>
          <p:cNvGraphicFramePr>
            <a:graphicFrameLocks noGrp="1"/>
          </p:cNvGraphicFramePr>
          <p:nvPr>
            <p:ph idx="13"/>
            <p:extLst>
              <p:ext uri="{D42A27DB-BD31-4B8C-83A1-F6EECF244321}">
                <p14:modId xmlns:p14="http://schemas.microsoft.com/office/powerpoint/2010/main" val="268453945"/>
              </p:ext>
            </p:extLst>
          </p:nvPr>
        </p:nvGraphicFramePr>
        <p:xfrm>
          <a:off x="640080" y="3129280"/>
          <a:ext cx="8596688" cy="3007360"/>
        </p:xfrm>
        <a:graphic>
          <a:graphicData uri="http://schemas.openxmlformats.org/drawingml/2006/table">
            <a:tbl>
              <a:tblPr firstRow="1" bandRow="1">
                <a:tableStyleId>{5C22544A-7EE6-4342-B048-85BDC9FD1C3A}</a:tableStyleId>
              </a:tblPr>
              <a:tblGrid>
                <a:gridCol w="619760"/>
                <a:gridCol w="1329488"/>
                <a:gridCol w="1329488"/>
                <a:gridCol w="1329488"/>
                <a:gridCol w="1329488"/>
                <a:gridCol w="1329488"/>
                <a:gridCol w="1329488"/>
              </a:tblGrid>
              <a:tr h="218440">
                <a:tc>
                  <a:txBody>
                    <a:bodyPr/>
                    <a:lstStyle/>
                    <a:p>
                      <a:pPr algn="ctr"/>
                      <a:r>
                        <a:rPr kumimoji="1" lang="en-US" altLang="ja-JP" sz="1000" dirty="0" smtClean="0">
                          <a:solidFill>
                            <a:schemeClr val="bg1"/>
                          </a:solidFill>
                        </a:rPr>
                        <a:t>month</a:t>
                      </a:r>
                      <a:endParaRPr kumimoji="1" lang="ja-JP" altLang="en-US" sz="1000" dirty="0">
                        <a:solidFill>
                          <a:schemeClr val="bg1"/>
                        </a:solidFill>
                      </a:endParaRPr>
                    </a:p>
                  </a:txBody>
                  <a:tcPr>
                    <a:lnL w="12700" cap="flat" cmpd="sng" algn="ctr">
                      <a:solidFill>
                        <a:prstClr val="white"/>
                      </a:solidFill>
                      <a:prstDash val="solid"/>
                      <a:round/>
                      <a:headEnd type="none" w="med" len="med"/>
                      <a:tailEnd type="none" w="med" len="med"/>
                    </a:lnL>
                    <a:lnR w="381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lumMod val="50000"/>
                      </a:schemeClr>
                    </a:solidFill>
                  </a:tcPr>
                </a:tc>
                <a:tc>
                  <a:txBody>
                    <a:bodyPr/>
                    <a:lstStyle/>
                    <a:p>
                      <a:pPr algn="ctr"/>
                      <a:r>
                        <a:rPr kumimoji="1" lang="en-US" altLang="ja-JP" sz="1000" dirty="0" smtClean="0">
                          <a:solidFill>
                            <a:schemeClr val="bg1"/>
                          </a:solidFill>
                        </a:rPr>
                        <a:t>1</a:t>
                      </a:r>
                      <a:endParaRPr kumimoji="1" lang="ja-JP" altLang="en-US" sz="1000" dirty="0">
                        <a:solidFill>
                          <a:schemeClr val="bg1"/>
                        </a:solidFill>
                      </a:endParaRPr>
                    </a:p>
                  </a:txBody>
                  <a:tcPr>
                    <a:lnL w="38100" cap="flat" cmpd="sng" algn="ctr">
                      <a:solidFill>
                        <a:prstClr val="white"/>
                      </a:solidFill>
                      <a:prstDash val="solid"/>
                      <a:round/>
                      <a:headEnd type="none" w="med" len="med"/>
                      <a:tailEnd type="none" w="med" len="med"/>
                    </a:lnL>
                    <a:lnR w="381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lumMod val="50000"/>
                      </a:schemeClr>
                    </a:solidFill>
                  </a:tcPr>
                </a:tc>
                <a:tc>
                  <a:txBody>
                    <a:bodyPr/>
                    <a:lstStyle/>
                    <a:p>
                      <a:pPr algn="ctr"/>
                      <a:r>
                        <a:rPr kumimoji="1" lang="en-US" altLang="ja-JP" sz="1000" dirty="0" smtClean="0">
                          <a:solidFill>
                            <a:schemeClr val="bg1"/>
                          </a:solidFill>
                        </a:rPr>
                        <a:t>2</a:t>
                      </a:r>
                      <a:endParaRPr kumimoji="1" lang="ja-JP" altLang="en-US" sz="1000" dirty="0">
                        <a:solidFill>
                          <a:schemeClr val="bg1"/>
                        </a:solidFill>
                      </a:endParaRPr>
                    </a:p>
                  </a:txBody>
                  <a:tcPr>
                    <a:lnL w="38100" cap="flat" cmpd="sng" algn="ctr">
                      <a:solidFill>
                        <a:prstClr val="white"/>
                      </a:solidFill>
                      <a:prstDash val="solid"/>
                      <a:round/>
                      <a:headEnd type="none" w="med" len="med"/>
                      <a:tailEnd type="none" w="med" len="med"/>
                    </a:lnL>
                    <a:lnR w="381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lumMod val="50000"/>
                      </a:schemeClr>
                    </a:solidFill>
                  </a:tcPr>
                </a:tc>
                <a:tc>
                  <a:txBody>
                    <a:bodyPr/>
                    <a:lstStyle/>
                    <a:p>
                      <a:pPr algn="ctr"/>
                      <a:r>
                        <a:rPr kumimoji="1" lang="en-US" altLang="ja-JP" sz="1000" dirty="0" smtClean="0">
                          <a:solidFill>
                            <a:schemeClr val="bg1"/>
                          </a:solidFill>
                        </a:rPr>
                        <a:t>3</a:t>
                      </a:r>
                      <a:endParaRPr kumimoji="1" lang="ja-JP" altLang="en-US" sz="1000" dirty="0">
                        <a:solidFill>
                          <a:schemeClr val="bg1"/>
                        </a:solidFill>
                      </a:endParaRPr>
                    </a:p>
                  </a:txBody>
                  <a:tcPr>
                    <a:lnL w="38100" cap="flat" cmpd="sng" algn="ctr">
                      <a:solidFill>
                        <a:prstClr val="white"/>
                      </a:solidFill>
                      <a:prstDash val="solid"/>
                      <a:round/>
                      <a:headEnd type="none" w="med" len="med"/>
                      <a:tailEnd type="none" w="med" len="med"/>
                    </a:lnL>
                    <a:lnR w="381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lumMod val="50000"/>
                      </a:schemeClr>
                    </a:solidFill>
                  </a:tcPr>
                </a:tc>
                <a:tc>
                  <a:txBody>
                    <a:bodyPr/>
                    <a:lstStyle/>
                    <a:p>
                      <a:pPr algn="ctr"/>
                      <a:r>
                        <a:rPr kumimoji="1" lang="en-US" altLang="ja-JP" sz="1000" dirty="0" smtClean="0">
                          <a:solidFill>
                            <a:schemeClr val="bg1"/>
                          </a:solidFill>
                        </a:rPr>
                        <a:t>4</a:t>
                      </a:r>
                      <a:endParaRPr kumimoji="1" lang="ja-JP" altLang="en-US" sz="1000" dirty="0">
                        <a:solidFill>
                          <a:schemeClr val="bg1"/>
                        </a:solidFill>
                      </a:endParaRPr>
                    </a:p>
                  </a:txBody>
                  <a:tcPr>
                    <a:lnL w="38100" cap="flat" cmpd="sng" algn="ctr">
                      <a:solidFill>
                        <a:prstClr val="white"/>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prstClr val="white"/>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lumMod val="50000"/>
                      </a:schemeClr>
                    </a:solidFill>
                  </a:tcPr>
                </a:tc>
                <a:tc>
                  <a:txBody>
                    <a:bodyPr/>
                    <a:lstStyle/>
                    <a:p>
                      <a:pPr algn="ctr"/>
                      <a:r>
                        <a:rPr kumimoji="1" lang="en-US" altLang="ja-JP" sz="1000" dirty="0" smtClean="0">
                          <a:solidFill>
                            <a:schemeClr val="bg1"/>
                          </a:solidFill>
                        </a:rPr>
                        <a:t>5</a:t>
                      </a:r>
                      <a:endParaRPr kumimoji="1" lang="ja-JP" altLang="en-US" sz="1000" dirty="0">
                        <a:solidFill>
                          <a:schemeClr val="bg1"/>
                        </a:solidFill>
                      </a:endParaRPr>
                    </a:p>
                  </a:txBody>
                  <a:tcPr>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prstClr val="white"/>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lumMod val="50000"/>
                      </a:schemeClr>
                    </a:solidFill>
                  </a:tcPr>
                </a:tc>
                <a:tc>
                  <a:txBody>
                    <a:bodyPr/>
                    <a:lstStyle/>
                    <a:p>
                      <a:pPr algn="ctr"/>
                      <a:r>
                        <a:rPr kumimoji="1" lang="en-US" altLang="ja-JP" sz="1000" dirty="0" smtClean="0">
                          <a:solidFill>
                            <a:schemeClr val="bg1"/>
                          </a:solidFill>
                        </a:rPr>
                        <a:t>6</a:t>
                      </a:r>
                      <a:endParaRPr kumimoji="1" lang="ja-JP" altLang="en-US" sz="1000" dirty="0">
                        <a:solidFill>
                          <a:schemeClr val="bg1"/>
                        </a:solidFill>
                      </a:endParaRPr>
                    </a:p>
                  </a:txBody>
                  <a:tcPr>
                    <a:lnL w="38100" cap="flat" cmpd="sng" algn="ctr">
                      <a:solidFill>
                        <a:srgbClr val="FFFFFF"/>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lumMod val="50000"/>
                      </a:schemeClr>
                    </a:solidFill>
                  </a:tcPr>
                </a:tc>
              </a:tr>
              <a:tr h="1214120">
                <a:tc>
                  <a:txBody>
                    <a:bodyPr/>
                    <a:lstStyle/>
                    <a:p>
                      <a:pPr algn="ctr"/>
                      <a:r>
                        <a:rPr kumimoji="1" lang="ja-JP" altLang="en-US" sz="1000" dirty="0" smtClean="0">
                          <a:solidFill>
                            <a:schemeClr val="tx1"/>
                          </a:solidFill>
                        </a:rPr>
                        <a:t>概要</a:t>
                      </a:r>
                      <a:endParaRPr kumimoji="1" lang="ja-JP" altLang="en-US" sz="1000" dirty="0">
                        <a:solidFill>
                          <a:schemeClr val="tx1"/>
                        </a:solidFill>
                      </a:endParaRPr>
                    </a:p>
                  </a:txBody>
                  <a:tcPr anchor="ctr">
                    <a:lnL w="12700" cap="flat" cmpd="sng" algn="ctr">
                      <a:solidFill>
                        <a:prstClr val="white"/>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lumMod val="60000"/>
                        <a:lumOff val="40000"/>
                      </a:schemeClr>
                    </a:solidFill>
                  </a:tcPr>
                </a:tc>
                <a:tc gridSpan="6">
                  <a:txBody>
                    <a:bodyPr/>
                    <a:lstStyle/>
                    <a:p>
                      <a:pPr algn="ctr"/>
                      <a:endParaRPr kumimoji="1" lang="ja-JP" altLang="en-US" sz="1000" dirty="0">
                        <a:solidFill>
                          <a:schemeClr val="tx1"/>
                        </a:solidFill>
                      </a:endParaRPr>
                    </a:p>
                  </a:txBody>
                  <a:tcPr>
                    <a:lnL w="38100" cap="flat" cmpd="sng" algn="ctr">
                      <a:solidFill>
                        <a:srgbClr val="FFFFFF"/>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1">
                        <a:lumMod val="60000"/>
                        <a:lumOff val="40000"/>
                      </a:schemeClr>
                    </a:solidFill>
                  </a:tcPr>
                </a:tc>
                <a:tc hMerge="1">
                  <a:txBody>
                    <a:bodyPr/>
                    <a:lstStyle/>
                    <a:p>
                      <a:pPr algn="ctr"/>
                      <a:endParaRPr kumimoji="1" lang="ja-JP" altLang="en-US" sz="1000" dirty="0">
                        <a:solidFill>
                          <a:schemeClr val="tx1"/>
                        </a:solidFill>
                      </a:endParaRPr>
                    </a:p>
                  </a:txBody>
                  <a:tcPr>
                    <a:lnL w="38100" cap="flat" cmpd="sng" algn="ctr">
                      <a:solidFill>
                        <a:prstClr val="white"/>
                      </a:solidFill>
                      <a:prstDash val="solid"/>
                      <a:round/>
                      <a:headEnd type="none" w="med" len="med"/>
                      <a:tailEnd type="none" w="med" len="med"/>
                    </a:lnL>
                    <a:lnR w="381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chemeClr val="accent1">
                        <a:lumMod val="60000"/>
                        <a:lumOff val="40000"/>
                      </a:schemeClr>
                    </a:solidFill>
                  </a:tcPr>
                </a:tc>
                <a:tc hMerge="1">
                  <a:txBody>
                    <a:bodyPr/>
                    <a:lstStyle/>
                    <a:p>
                      <a:pPr algn="ctr"/>
                      <a:endParaRPr kumimoji="1" lang="ja-JP" altLang="en-US" sz="1000" dirty="0">
                        <a:solidFill>
                          <a:schemeClr val="tx1"/>
                        </a:solidFill>
                      </a:endParaRPr>
                    </a:p>
                  </a:txBody>
                  <a:tcPr>
                    <a:lnL w="38100" cap="flat" cmpd="sng" algn="ctr">
                      <a:solidFill>
                        <a:prstClr val="white"/>
                      </a:solidFill>
                      <a:prstDash val="solid"/>
                      <a:round/>
                      <a:headEnd type="none" w="med" len="med"/>
                      <a:tailEnd type="none" w="med" len="med"/>
                    </a:lnL>
                    <a:lnR w="381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chemeClr val="accent1">
                        <a:lumMod val="60000"/>
                        <a:lumOff val="40000"/>
                      </a:schemeClr>
                    </a:solidFill>
                  </a:tcPr>
                </a:tc>
                <a:tc hMerge="1">
                  <a:txBody>
                    <a:bodyPr/>
                    <a:lstStyle/>
                    <a:p>
                      <a:pPr algn="ctr"/>
                      <a:endParaRPr kumimoji="1" lang="ja-JP" altLang="en-US" sz="1000" dirty="0">
                        <a:solidFill>
                          <a:schemeClr val="tx1"/>
                        </a:solidFill>
                      </a:endParaRPr>
                    </a:p>
                  </a:txBody>
                  <a:tcPr>
                    <a:lnL w="38100" cap="flat" cmpd="sng" algn="ctr">
                      <a:solidFill>
                        <a:prstClr val="white"/>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chemeClr val="accent1">
                        <a:lumMod val="60000"/>
                        <a:lumOff val="40000"/>
                      </a:schemeClr>
                    </a:solidFill>
                  </a:tcPr>
                </a:tc>
                <a:tc hMerge="1">
                  <a:txBody>
                    <a:bodyPr/>
                    <a:lstStyle/>
                    <a:p>
                      <a:pPr algn="ctr"/>
                      <a:endParaRPr kumimoji="1" lang="ja-JP" altLang="en-US" sz="1000" dirty="0">
                        <a:solidFill>
                          <a:schemeClr val="tx1"/>
                        </a:solidFill>
                      </a:endParaRPr>
                    </a:p>
                  </a:txBody>
                  <a:tcPr>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chemeClr val="accent1">
                        <a:lumMod val="60000"/>
                        <a:lumOff val="40000"/>
                      </a:schemeClr>
                    </a:solidFill>
                  </a:tcPr>
                </a:tc>
                <a:tc hMerge="1">
                  <a:txBody>
                    <a:bodyPr/>
                    <a:lstStyle/>
                    <a:p>
                      <a:pPr algn="ctr"/>
                      <a:endParaRPr kumimoji="1" lang="ja-JP" altLang="en-US" sz="1000" dirty="0">
                        <a:solidFill>
                          <a:schemeClr val="tx1"/>
                        </a:solidFill>
                      </a:endParaRPr>
                    </a:p>
                  </a:txBody>
                  <a:tcPr>
                    <a:lnL w="38100" cap="flat" cmpd="sng" algn="ctr">
                      <a:solidFill>
                        <a:srgbClr val="FFFFFF"/>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chemeClr val="accent1">
                        <a:lumMod val="60000"/>
                        <a:lumOff val="40000"/>
                      </a:schemeClr>
                    </a:solidFill>
                  </a:tcPr>
                </a:tc>
              </a:tr>
              <a:tr h="1320800">
                <a:tc rowSpan="2">
                  <a:txBody>
                    <a:bodyPr/>
                    <a:lstStyle/>
                    <a:p>
                      <a:pPr algn="ctr"/>
                      <a:r>
                        <a:rPr kumimoji="1" lang="ja-JP" altLang="en-US" sz="1000" dirty="0" smtClean="0">
                          <a:solidFill>
                            <a:schemeClr val="tx1"/>
                          </a:solidFill>
                        </a:rPr>
                        <a:t>具体的内容</a:t>
                      </a:r>
                      <a:endParaRPr kumimoji="1" lang="ja-JP" altLang="en-US" sz="1000" dirty="0">
                        <a:solidFill>
                          <a:schemeClr val="tx1"/>
                        </a:solidFill>
                      </a:endParaRPr>
                    </a:p>
                  </a:txBody>
                  <a:tcPr anchor="ctr">
                    <a:lnL w="12700" cap="flat" cmpd="sng" algn="ctr">
                      <a:solidFill>
                        <a:prstClr val="white"/>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chemeClr val="accent1">
                        <a:lumMod val="60000"/>
                        <a:lumOff val="40000"/>
                      </a:schemeClr>
                    </a:solidFill>
                  </a:tcPr>
                </a:tc>
                <a:tc>
                  <a:txBody>
                    <a:bodyPr/>
                    <a:lstStyle/>
                    <a:p>
                      <a:pPr marL="182563" indent="-182563" algn="l">
                        <a:buFont typeface="Arial"/>
                        <a:buChar char="•"/>
                      </a:pPr>
                      <a:r>
                        <a:rPr lang="ja-JP" altLang="en-US" sz="800" dirty="0" smtClean="0"/>
                        <a:t>社長の鞄持ちとして会議や渉外へ参加</a:t>
                      </a:r>
                      <a:endParaRPr lang="en-US" altLang="ja-JP" sz="800" dirty="0" smtClean="0"/>
                    </a:p>
                    <a:p>
                      <a:pPr marL="182563" indent="-182563" algn="l">
                        <a:buFont typeface="Arial"/>
                        <a:buChar char="•"/>
                      </a:pPr>
                      <a:r>
                        <a:rPr lang="ja-JP" altLang="en-US" sz="800" dirty="0" smtClean="0"/>
                        <a:t>日常業務</a:t>
                      </a:r>
                      <a:endParaRPr lang="en-US" altLang="ja-JP" sz="800" dirty="0" smtClean="0"/>
                    </a:p>
                    <a:p>
                      <a:pPr marL="182563" indent="-182563" algn="l">
                        <a:buFont typeface="Arial"/>
                        <a:buChar char="•"/>
                      </a:pPr>
                      <a:r>
                        <a:rPr lang="ja-JP" altLang="en-US" sz="800" dirty="0" smtClean="0"/>
                        <a:t>本や資料を基にしたレポートの作成</a:t>
                      </a:r>
                      <a:endParaRPr lang="en-US" altLang="ja-JP" sz="800" dirty="0" smtClean="0"/>
                    </a:p>
                    <a:p>
                      <a:pPr marL="171450" indent="-171450" algn="l">
                        <a:buFont typeface="Arial"/>
                        <a:buChar char="•"/>
                      </a:pPr>
                      <a:endParaRPr kumimoji="1" lang="ja-JP" altLang="en-US" sz="800" dirty="0">
                        <a:solidFill>
                          <a:schemeClr val="tx1"/>
                        </a:solidFill>
                      </a:endParaRPr>
                    </a:p>
                  </a:txBody>
                  <a:tcPr>
                    <a:lnL w="38100" cap="flat" cmpd="sng" algn="ctr">
                      <a:solidFill>
                        <a:srgbClr val="FFFFFF"/>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FFFFFF"/>
                    </a:solidFill>
                  </a:tcPr>
                </a:tc>
                <a:tc>
                  <a:txBody>
                    <a:bodyPr/>
                    <a:lstStyle/>
                    <a:p>
                      <a:pPr marL="171450" indent="-171450" algn="l">
                        <a:buFont typeface="Arial"/>
                        <a:buChar char="•"/>
                      </a:pPr>
                      <a:r>
                        <a:rPr kumimoji="1" lang="ja-JP" altLang="en-US" sz="800" dirty="0" smtClean="0">
                          <a:solidFill>
                            <a:schemeClr val="tx1"/>
                          </a:solidFill>
                        </a:rPr>
                        <a:t>１ヶ月目のまとめ</a:t>
                      </a:r>
                      <a:endParaRPr kumimoji="1" lang="en-US" altLang="ja-JP" sz="800" dirty="0" smtClean="0">
                        <a:solidFill>
                          <a:schemeClr val="tx1"/>
                        </a:solidFill>
                      </a:endParaRPr>
                    </a:p>
                    <a:p>
                      <a:pPr marL="171450" indent="-171450" algn="l">
                        <a:buFont typeface="Arial"/>
                        <a:buChar char="•"/>
                      </a:pPr>
                      <a:r>
                        <a:rPr kumimoji="1" lang="ja-JP" altLang="en-US" sz="800" dirty="0" smtClean="0">
                          <a:solidFill>
                            <a:schemeClr val="tx1"/>
                          </a:solidFill>
                        </a:rPr>
                        <a:t>不動産へのヒアリング</a:t>
                      </a:r>
                      <a:endParaRPr kumimoji="1" lang="en-US" altLang="ja-JP" sz="800" dirty="0" smtClean="0">
                        <a:solidFill>
                          <a:schemeClr val="tx1"/>
                        </a:solidFill>
                      </a:endParaRPr>
                    </a:p>
                    <a:p>
                      <a:pPr marL="171450" indent="-171450" algn="l">
                        <a:buFont typeface="Arial"/>
                        <a:buChar char="•"/>
                      </a:pPr>
                      <a:r>
                        <a:rPr kumimoji="1" lang="ja-JP" altLang="en-US" sz="800" dirty="0" smtClean="0">
                          <a:solidFill>
                            <a:schemeClr val="tx1"/>
                          </a:solidFill>
                        </a:rPr>
                        <a:t>学生へのヒアリング</a:t>
                      </a:r>
                      <a:endParaRPr kumimoji="1" lang="en-US" altLang="ja-JP" sz="800" dirty="0" smtClean="0">
                        <a:solidFill>
                          <a:schemeClr val="tx1"/>
                        </a:solidFill>
                      </a:endParaRPr>
                    </a:p>
                    <a:p>
                      <a:pPr marL="171450" indent="-171450" algn="l">
                        <a:buFont typeface="Arial"/>
                        <a:buChar char="•"/>
                      </a:pPr>
                      <a:r>
                        <a:rPr kumimoji="1" lang="ja-JP" altLang="en-US" sz="800" dirty="0" smtClean="0">
                          <a:solidFill>
                            <a:schemeClr val="tx1"/>
                          </a:solidFill>
                        </a:rPr>
                        <a:t>ヒアリング項目の作成</a:t>
                      </a:r>
                      <a:endParaRPr kumimoji="1" lang="en-US" altLang="ja-JP" sz="800" dirty="0" smtClean="0">
                        <a:solidFill>
                          <a:schemeClr val="tx1"/>
                        </a:solidFill>
                      </a:endParaRPr>
                    </a:p>
                    <a:p>
                      <a:pPr marL="171450" indent="-171450" algn="l">
                        <a:buFont typeface="Arial"/>
                        <a:buChar char="•"/>
                      </a:pPr>
                      <a:r>
                        <a:rPr kumimoji="1" lang="ja-JP" altLang="ja-JP" sz="800" dirty="0" smtClean="0">
                          <a:solidFill>
                            <a:schemeClr val="tx1"/>
                          </a:solidFill>
                        </a:rPr>
                        <a:t>C</a:t>
                      </a:r>
                      <a:r>
                        <a:rPr kumimoji="1" lang="en-US" altLang="ja-JP" sz="800" dirty="0" smtClean="0">
                          <a:solidFill>
                            <a:schemeClr val="tx1"/>
                          </a:solidFill>
                        </a:rPr>
                        <a:t>G</a:t>
                      </a:r>
                      <a:r>
                        <a:rPr kumimoji="1" lang="ja-JP" altLang="en-US" sz="800" dirty="0" smtClean="0">
                          <a:solidFill>
                            <a:schemeClr val="tx1"/>
                          </a:solidFill>
                        </a:rPr>
                        <a:t>の利用など、アンケートの発展的な作成？</a:t>
                      </a:r>
                      <a:endParaRPr kumimoji="1" lang="ja-JP" altLang="en-US" sz="800" dirty="0">
                        <a:solidFill>
                          <a:schemeClr val="tx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FFFFFF"/>
                    </a:solidFill>
                  </a:tcPr>
                </a:tc>
                <a:tc>
                  <a:txBody>
                    <a:bodyPr/>
                    <a:lstStyle/>
                    <a:p>
                      <a:pPr marL="171450" indent="-171450" algn="l">
                        <a:buFont typeface="Arial"/>
                        <a:buChar char="•"/>
                      </a:pPr>
                      <a:r>
                        <a:rPr kumimoji="1" lang="ja-JP" altLang="en-US" sz="800" dirty="0" smtClean="0">
                          <a:solidFill>
                            <a:schemeClr val="tx1"/>
                          </a:solidFill>
                        </a:rPr>
                        <a:t>学生に対して</a:t>
                      </a:r>
                      <a:r>
                        <a:rPr kumimoji="1" lang="en-US" altLang="ja-JP" sz="800" dirty="0" smtClean="0">
                          <a:solidFill>
                            <a:schemeClr val="tx1"/>
                          </a:solidFill>
                        </a:rPr>
                        <a:t>S</a:t>
                      </a:r>
                      <a:r>
                        <a:rPr kumimoji="1" lang="ja-JP" altLang="en-US" sz="800" dirty="0" smtClean="0">
                          <a:solidFill>
                            <a:schemeClr val="tx1"/>
                          </a:solidFill>
                        </a:rPr>
                        <a:t>N</a:t>
                      </a:r>
                      <a:r>
                        <a:rPr kumimoji="1" lang="en-US" altLang="ja-JP" sz="800" dirty="0" smtClean="0">
                          <a:solidFill>
                            <a:schemeClr val="tx1"/>
                          </a:solidFill>
                        </a:rPr>
                        <a:t>S</a:t>
                      </a:r>
                      <a:r>
                        <a:rPr kumimoji="1" lang="ja-JP" altLang="en-US" sz="800" dirty="0" smtClean="0">
                          <a:solidFill>
                            <a:schemeClr val="tx1"/>
                          </a:solidFill>
                        </a:rPr>
                        <a:t>などを通じてばら撒く</a:t>
                      </a:r>
                      <a:endParaRPr kumimoji="1" lang="en-US" altLang="ja-JP" sz="800" dirty="0" smtClean="0">
                        <a:solidFill>
                          <a:schemeClr val="tx1"/>
                        </a:solidFill>
                      </a:endParaRPr>
                    </a:p>
                    <a:p>
                      <a:pPr marL="171450" indent="-171450" algn="l">
                        <a:buFont typeface="Arial"/>
                        <a:buChar char="•"/>
                      </a:pPr>
                      <a:r>
                        <a:rPr kumimoji="1" lang="ja-JP" altLang="en-US" sz="800" dirty="0" smtClean="0">
                          <a:solidFill>
                            <a:schemeClr val="tx1"/>
                          </a:solidFill>
                        </a:rPr>
                        <a:t>場合によっては回答に対して金銭を発生させる？</a:t>
                      </a:r>
                      <a:endParaRPr kumimoji="1" lang="en-US" altLang="ja-JP" sz="800" dirty="0" smtClean="0">
                        <a:solidFill>
                          <a:schemeClr val="tx1"/>
                        </a:solidFill>
                      </a:endParaRPr>
                    </a:p>
                    <a:p>
                      <a:pPr marL="171450" indent="-171450" algn="l">
                        <a:buFont typeface="Arial"/>
                        <a:buChar char="•"/>
                      </a:pPr>
                      <a:r>
                        <a:rPr kumimoji="1" lang="ja-JP" altLang="en-US" sz="800" dirty="0" smtClean="0">
                          <a:solidFill>
                            <a:schemeClr val="tx1"/>
                          </a:solidFill>
                        </a:rPr>
                        <a:t>大学の利用</a:t>
                      </a:r>
                      <a:endParaRPr kumimoji="1" lang="en-US" altLang="ja-JP" sz="800" dirty="0" smtClean="0">
                        <a:solidFill>
                          <a:schemeClr val="tx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FFFFFF"/>
                    </a:solidFill>
                  </a:tcPr>
                </a:tc>
                <a:tc>
                  <a:txBody>
                    <a:bodyPr/>
                    <a:lstStyle/>
                    <a:p>
                      <a:pPr marL="171450" indent="-171450" algn="l">
                        <a:buFont typeface="Arial"/>
                        <a:buChar char="•"/>
                      </a:pPr>
                      <a:r>
                        <a:rPr kumimoji="1" lang="ja-JP" altLang="en-US" sz="800" dirty="0" smtClean="0">
                          <a:solidFill>
                            <a:schemeClr val="tx1"/>
                          </a:solidFill>
                        </a:rPr>
                        <a:t>ヒアリングのデータをある程度は整理</a:t>
                      </a:r>
                      <a:endParaRPr kumimoji="1" lang="en-US" altLang="ja-JP" sz="800" dirty="0" smtClean="0">
                        <a:solidFill>
                          <a:schemeClr val="tx1"/>
                        </a:solidFill>
                      </a:endParaRPr>
                    </a:p>
                    <a:p>
                      <a:pPr marL="171450" indent="-171450" algn="l">
                        <a:buFont typeface="Arial"/>
                        <a:buChar char="•"/>
                      </a:pPr>
                      <a:r>
                        <a:rPr kumimoji="1" lang="ja-JP" altLang="en-US" sz="800" dirty="0" smtClean="0">
                          <a:solidFill>
                            <a:schemeClr val="tx1"/>
                          </a:solidFill>
                        </a:rPr>
                        <a:t>データ整理は外注？</a:t>
                      </a:r>
                      <a:endParaRPr kumimoji="1" lang="ja-JP" altLang="en-US" sz="800" dirty="0">
                        <a:solidFill>
                          <a:schemeClr val="tx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FFFFFF"/>
                    </a:solidFill>
                  </a:tcPr>
                </a:tc>
                <a:tc gridSpan="2">
                  <a:txBody>
                    <a:bodyPr/>
                    <a:lstStyle/>
                    <a:p>
                      <a:pPr marL="171450" indent="-171450" algn="l">
                        <a:buFont typeface="Arial"/>
                        <a:buChar char="•"/>
                      </a:pPr>
                      <a:r>
                        <a:rPr kumimoji="1" lang="ja-JP" altLang="en-US" sz="800" dirty="0" smtClean="0">
                          <a:solidFill>
                            <a:schemeClr val="tx1"/>
                          </a:solidFill>
                        </a:rPr>
                        <a:t>データの分析と商品案の作成</a:t>
                      </a:r>
                      <a:endParaRPr kumimoji="1" lang="en-US" altLang="ja-JP" sz="800" dirty="0" smtClean="0">
                        <a:solidFill>
                          <a:schemeClr val="tx1"/>
                        </a:solidFill>
                      </a:endParaRPr>
                    </a:p>
                    <a:p>
                      <a:pPr marL="171450" indent="-171450" algn="l">
                        <a:buFont typeface="Arial"/>
                        <a:buChar char="•"/>
                      </a:pPr>
                      <a:r>
                        <a:rPr kumimoji="1" lang="ja-JP" altLang="en-US" sz="800" dirty="0" smtClean="0">
                          <a:solidFill>
                            <a:schemeClr val="tx1"/>
                          </a:solidFill>
                        </a:rPr>
                        <a:t>商品開発自体が難しい場合は、データ自体のパーツメーカーに対する売り込みなど</a:t>
                      </a:r>
                      <a:endParaRPr kumimoji="1" lang="en-US" altLang="ja-JP" sz="800" dirty="0" smtClean="0">
                        <a:solidFill>
                          <a:schemeClr val="tx1"/>
                        </a:solidFill>
                      </a:endParaRPr>
                    </a:p>
                    <a:p>
                      <a:pPr marL="171450" indent="-171450" algn="l">
                        <a:buFont typeface="Arial"/>
                        <a:buChar char="•"/>
                      </a:pPr>
                      <a:r>
                        <a:rPr kumimoji="1" lang="ja-JP" altLang="en-US" sz="800" dirty="0" smtClean="0">
                          <a:solidFill>
                            <a:schemeClr val="tx1"/>
                          </a:solidFill>
                        </a:rPr>
                        <a:t>学生から効率よくデータを集めてパーツメーカーに流すシステムの構築？</a:t>
                      </a:r>
                      <a:endParaRPr kumimoji="1" lang="ja-JP" altLang="en-US" sz="800" dirty="0">
                        <a:solidFill>
                          <a:schemeClr val="tx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FFFFFF"/>
                    </a:solidFill>
                  </a:tcPr>
                </a:tc>
                <a:tc hMerge="1">
                  <a:txBody>
                    <a:bodyPr/>
                    <a:lstStyle/>
                    <a:p>
                      <a:pPr marL="171450" indent="-171450" algn="l">
                        <a:buFont typeface="Arial"/>
                        <a:buChar char="•"/>
                      </a:pPr>
                      <a:endParaRPr kumimoji="1" lang="ja-JP" altLang="en-US" sz="900" dirty="0">
                        <a:solidFill>
                          <a:schemeClr val="tx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rgbClr val="FFFFFF"/>
                    </a:solidFill>
                  </a:tcPr>
                </a:tc>
              </a:tr>
              <a:tr h="228600">
                <a:tc vMerge="1">
                  <a:txBody>
                    <a:bodyPr/>
                    <a:lstStyle/>
                    <a:p>
                      <a:pPr algn="ctr"/>
                      <a:endParaRPr kumimoji="1" lang="ja-JP" altLang="en-US" sz="1000" dirty="0">
                        <a:solidFill>
                          <a:schemeClr val="tx1"/>
                        </a:solidFill>
                      </a:endParaRPr>
                    </a:p>
                  </a:txBody>
                  <a:tcPr anchor="ctr">
                    <a:lnL w="12700" cap="flat" cmpd="sng" algn="ctr">
                      <a:solidFill>
                        <a:prstClr val="white"/>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chemeClr val="accent1">
                        <a:lumMod val="60000"/>
                        <a:lumOff val="40000"/>
                      </a:schemeClr>
                    </a:solidFill>
                  </a:tcPr>
                </a:tc>
                <a:tc gridSpan="6">
                  <a:txBody>
                    <a:bodyPr/>
                    <a:lstStyle/>
                    <a:p>
                      <a:pPr marL="171450" indent="-171450" algn="ctr">
                        <a:buFont typeface="Arial"/>
                        <a:buChar char="•"/>
                      </a:pPr>
                      <a:r>
                        <a:rPr kumimoji="1" lang="ja-JP" altLang="en-US" sz="800" dirty="0" smtClean="0">
                          <a:solidFill>
                            <a:schemeClr val="tx1"/>
                          </a:solidFill>
                        </a:rPr>
                        <a:t>ブログや</a:t>
                      </a:r>
                      <a:r>
                        <a:rPr kumimoji="1" lang="en-US" altLang="ja-JP" sz="800" dirty="0" err="1" smtClean="0">
                          <a:solidFill>
                            <a:schemeClr val="tx1"/>
                          </a:solidFill>
                        </a:rPr>
                        <a:t>facebook</a:t>
                      </a:r>
                      <a:r>
                        <a:rPr kumimoji="1" lang="ja-JP" altLang="en-US" sz="800" dirty="0" smtClean="0">
                          <a:solidFill>
                            <a:schemeClr val="tx1"/>
                          </a:solidFill>
                        </a:rPr>
                        <a:t>、</a:t>
                      </a:r>
                      <a:r>
                        <a:rPr kumimoji="1" lang="en-US" altLang="ja-JP" sz="800" dirty="0" smtClean="0">
                          <a:solidFill>
                            <a:schemeClr val="tx1"/>
                          </a:solidFill>
                        </a:rPr>
                        <a:t>twitter</a:t>
                      </a:r>
                      <a:r>
                        <a:rPr kumimoji="1" lang="ja-JP" altLang="en-US" sz="800" dirty="0" smtClean="0">
                          <a:solidFill>
                            <a:schemeClr val="tx1"/>
                          </a:solidFill>
                        </a:rPr>
                        <a:t>などを用いて以上の過程を発信し、新たなビジネスチャンスを探る</a:t>
                      </a:r>
                      <a:endParaRPr kumimoji="1" lang="ja-JP" altLang="en-US" sz="800" dirty="0">
                        <a:solidFill>
                          <a:schemeClr val="tx1"/>
                        </a:solidFill>
                      </a:endParaRPr>
                    </a:p>
                  </a:txBody>
                  <a:tcPr>
                    <a:lnL w="38100" cap="flat" cmpd="sng" algn="ctr">
                      <a:solidFill>
                        <a:srgbClr val="FFFFFF"/>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rgbClr val="FFFFFF"/>
                    </a:solidFill>
                  </a:tcPr>
                </a:tc>
                <a:tc hMerge="1">
                  <a:txBody>
                    <a:bodyPr/>
                    <a:lstStyle/>
                    <a:p>
                      <a:pPr marL="171450" indent="-171450" algn="l">
                        <a:buFont typeface="Arial"/>
                        <a:buChar char="•"/>
                      </a:pPr>
                      <a:endParaRPr kumimoji="1" lang="ja-JP" altLang="en-US" sz="900" dirty="0">
                        <a:solidFill>
                          <a:schemeClr val="tx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rgbClr val="FFFFFF"/>
                    </a:solidFill>
                  </a:tcPr>
                </a:tc>
                <a:tc hMerge="1">
                  <a:txBody>
                    <a:bodyPr/>
                    <a:lstStyle/>
                    <a:p>
                      <a:pPr marL="171450" indent="-171450" algn="l">
                        <a:buFont typeface="Arial"/>
                        <a:buChar char="•"/>
                      </a:pPr>
                      <a:endParaRPr kumimoji="1" lang="en-US" altLang="ja-JP" sz="900" dirty="0" smtClean="0">
                        <a:solidFill>
                          <a:schemeClr val="tx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rgbClr val="FFFFFF"/>
                    </a:solidFill>
                  </a:tcPr>
                </a:tc>
                <a:tc hMerge="1">
                  <a:txBody>
                    <a:bodyPr/>
                    <a:lstStyle/>
                    <a:p>
                      <a:pPr marL="171450" indent="-171450" algn="l">
                        <a:buFont typeface="Arial"/>
                        <a:buChar char="•"/>
                      </a:pPr>
                      <a:endParaRPr kumimoji="1" lang="ja-JP" altLang="en-US" sz="900" dirty="0">
                        <a:solidFill>
                          <a:schemeClr val="tx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rgbClr val="FFFFFF"/>
                    </a:solidFill>
                  </a:tcPr>
                </a:tc>
                <a:tc hMerge="1">
                  <a:txBody>
                    <a:bodyPr/>
                    <a:lstStyle/>
                    <a:p>
                      <a:pPr marL="171450" indent="-171450" algn="l">
                        <a:buFont typeface="Arial"/>
                        <a:buChar char="•"/>
                      </a:pPr>
                      <a:endParaRPr kumimoji="1" lang="ja-JP" altLang="en-US" sz="900" dirty="0">
                        <a:solidFill>
                          <a:schemeClr val="tx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prstClr val="white"/>
                      </a:solidFill>
                      <a:prstDash val="solid"/>
                      <a:round/>
                      <a:headEnd type="none" w="med" len="med"/>
                      <a:tailEnd type="none" w="med" len="med"/>
                    </a:lnB>
                    <a:solidFill>
                      <a:srgbClr val="FFFFFF"/>
                    </a:solidFill>
                  </a:tcPr>
                </a:tc>
                <a:tc hMerge="1">
                  <a:txBody>
                    <a:bodyPr/>
                    <a:lstStyle/>
                    <a:p>
                      <a:endParaRPr kumimoji="1" lang="ja-JP" altLang="en-US"/>
                    </a:p>
                  </a:txBody>
                  <a:tcPr/>
                </a:tc>
              </a:tr>
            </a:tbl>
          </a:graphicData>
        </a:graphic>
      </p:graphicFrame>
      <p:sp>
        <p:nvSpPr>
          <p:cNvPr id="12" name="角丸四角形吹き出し 11"/>
          <p:cNvSpPr/>
          <p:nvPr/>
        </p:nvSpPr>
        <p:spPr>
          <a:xfrm>
            <a:off x="4442063" y="3885883"/>
            <a:ext cx="420933" cy="310952"/>
          </a:xfrm>
          <a:prstGeom prst="wedgeRoundRectCallout">
            <a:avLst>
              <a:gd name="adj1" fmla="val -95293"/>
              <a:gd name="adj2" fmla="val 1691"/>
              <a:gd name="adj3" fmla="val 16667"/>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grpSp>
        <p:nvGrpSpPr>
          <p:cNvPr id="14" name="図形グループ 13"/>
          <p:cNvGrpSpPr/>
          <p:nvPr/>
        </p:nvGrpSpPr>
        <p:grpSpPr>
          <a:xfrm>
            <a:off x="7535387" y="3747666"/>
            <a:ext cx="573866" cy="493317"/>
            <a:chOff x="5101907" y="2046777"/>
            <a:chExt cx="842498" cy="724243"/>
          </a:xfrm>
        </p:grpSpPr>
        <p:grpSp>
          <p:nvGrpSpPr>
            <p:cNvPr id="15" name="図形グループ 14"/>
            <p:cNvGrpSpPr/>
            <p:nvPr/>
          </p:nvGrpSpPr>
          <p:grpSpPr>
            <a:xfrm>
              <a:off x="5101907" y="2046777"/>
              <a:ext cx="842498" cy="724243"/>
              <a:chOff x="5353176" y="2729030"/>
              <a:chExt cx="1196592" cy="1028636"/>
            </a:xfrm>
          </p:grpSpPr>
          <p:sp>
            <p:nvSpPr>
              <p:cNvPr id="22" name="二等辺三角形 21"/>
              <p:cNvSpPr/>
              <p:nvPr/>
            </p:nvSpPr>
            <p:spPr>
              <a:xfrm>
                <a:off x="5353176" y="2729030"/>
                <a:ext cx="1196592" cy="419851"/>
              </a:xfrm>
              <a:prstGeom prst="triangle">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5578849" y="3106897"/>
                <a:ext cx="745246" cy="650769"/>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6" name="図形グループ 15"/>
            <p:cNvGrpSpPr/>
            <p:nvPr/>
          </p:nvGrpSpPr>
          <p:grpSpPr>
            <a:xfrm>
              <a:off x="5545703" y="2394866"/>
              <a:ext cx="180361" cy="158605"/>
              <a:chOff x="4335130" y="3336417"/>
              <a:chExt cx="1125642" cy="989860"/>
            </a:xfrm>
            <a:solidFill>
              <a:schemeClr val="bg1"/>
            </a:solidFill>
          </p:grpSpPr>
          <p:sp>
            <p:nvSpPr>
              <p:cNvPr id="18" name="正方形/長方形 17"/>
              <p:cNvSpPr/>
              <p:nvPr/>
            </p:nvSpPr>
            <p:spPr>
              <a:xfrm>
                <a:off x="4335130"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4936058" y="3336417"/>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4337872"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936058" y="3868083"/>
                <a:ext cx="524714" cy="458194"/>
              </a:xfrm>
              <a:prstGeom prst="rect">
                <a:avLst/>
              </a:prstGeom>
              <a:grp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7" name="正方形/長方形 16"/>
            <p:cNvSpPr/>
            <p:nvPr/>
          </p:nvSpPr>
          <p:spPr>
            <a:xfrm>
              <a:off x="5317224" y="2486084"/>
              <a:ext cx="129521" cy="258581"/>
            </a:xfrm>
            <a:prstGeom prst="rect">
              <a:avLst/>
            </a:prstGeom>
            <a:solidFill>
              <a:schemeClr val="bg1"/>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cxnSp>
        <p:nvCxnSpPr>
          <p:cNvPr id="28" name="直線矢印コネクタ 27"/>
          <p:cNvCxnSpPr/>
          <p:nvPr/>
        </p:nvCxnSpPr>
        <p:spPr>
          <a:xfrm>
            <a:off x="5017828" y="4046975"/>
            <a:ext cx="509212"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sp>
        <p:nvSpPr>
          <p:cNvPr id="95" name="コンテンツ プレースホルダー 1"/>
          <p:cNvSpPr txBox="1">
            <a:spLocks/>
          </p:cNvSpPr>
          <p:nvPr/>
        </p:nvSpPr>
        <p:spPr>
          <a:xfrm>
            <a:off x="4030760" y="3478605"/>
            <a:ext cx="1123915" cy="208019"/>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en-US" altLang="en-US" sz="1000" dirty="0" smtClean="0"/>
              <a:t>ニーズヒアリング</a:t>
            </a:r>
            <a:endParaRPr lang="en-US" altLang="ja-JP" sz="1000" dirty="0" smtClean="0"/>
          </a:p>
        </p:txBody>
      </p:sp>
      <p:sp>
        <p:nvSpPr>
          <p:cNvPr id="96" name="コンテンツ プレースホルダー 1"/>
          <p:cNvSpPr txBox="1">
            <a:spLocks/>
          </p:cNvSpPr>
          <p:nvPr/>
        </p:nvSpPr>
        <p:spPr>
          <a:xfrm>
            <a:off x="5262881" y="3484073"/>
            <a:ext cx="1330960" cy="202551"/>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ニーズのビッグデータ</a:t>
            </a:r>
            <a:endParaRPr lang="en-US" altLang="ja-JP" sz="1000" dirty="0" smtClean="0"/>
          </a:p>
        </p:txBody>
      </p:sp>
      <p:sp>
        <p:nvSpPr>
          <p:cNvPr id="97" name="コンテンツ プレースホルダー 1"/>
          <p:cNvSpPr txBox="1">
            <a:spLocks/>
          </p:cNvSpPr>
          <p:nvPr/>
        </p:nvSpPr>
        <p:spPr>
          <a:xfrm>
            <a:off x="6705600" y="3478606"/>
            <a:ext cx="2428240" cy="202285"/>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ニーズに基づいた商品開発</a:t>
            </a:r>
            <a:endParaRPr lang="en-US" altLang="ja-JP" sz="1000" dirty="0" smtClean="0"/>
          </a:p>
        </p:txBody>
      </p:sp>
      <p:grpSp>
        <p:nvGrpSpPr>
          <p:cNvPr id="105" name="図形グループ 104"/>
          <p:cNvGrpSpPr/>
          <p:nvPr/>
        </p:nvGrpSpPr>
        <p:grpSpPr>
          <a:xfrm>
            <a:off x="5699402" y="3764933"/>
            <a:ext cx="548937" cy="542692"/>
            <a:chOff x="2976799" y="3565820"/>
            <a:chExt cx="1119688" cy="1106951"/>
          </a:xfrm>
        </p:grpSpPr>
        <p:sp>
          <p:nvSpPr>
            <p:cNvPr id="104" name="円柱 103"/>
            <p:cNvSpPr/>
            <p:nvPr/>
          </p:nvSpPr>
          <p:spPr>
            <a:xfrm>
              <a:off x="2976799" y="3565820"/>
              <a:ext cx="1119688" cy="1106951"/>
            </a:xfrm>
            <a:prstGeom prst="can">
              <a:avLst>
                <a:gd name="adj" fmla="val 21755"/>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角丸四角形吹き出し 23"/>
            <p:cNvSpPr/>
            <p:nvPr/>
          </p:nvSpPr>
          <p:spPr>
            <a:xfrm>
              <a:off x="3255011" y="3914927"/>
              <a:ext cx="458695" cy="288067"/>
            </a:xfrm>
            <a:prstGeom prst="wedgeRoundRectCallout">
              <a:avLst>
                <a:gd name="adj1" fmla="val -95293"/>
                <a:gd name="adj2" fmla="val 1691"/>
                <a:gd name="adj3" fmla="val 16667"/>
              </a:avLst>
            </a:prstGeom>
            <a:solidFill>
              <a:schemeClr val="tx2">
                <a:lumMod val="40000"/>
                <a:lumOff val="60000"/>
              </a:schemeClr>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 name="角丸四角形吹き出し 24"/>
            <p:cNvSpPr/>
            <p:nvPr/>
          </p:nvSpPr>
          <p:spPr>
            <a:xfrm>
              <a:off x="3546779" y="4114152"/>
              <a:ext cx="458695" cy="288067"/>
            </a:xfrm>
            <a:prstGeom prst="wedgeRoundRectCallout">
              <a:avLst>
                <a:gd name="adj1" fmla="val -95293"/>
                <a:gd name="adj2" fmla="val 1691"/>
                <a:gd name="adj3" fmla="val 16667"/>
              </a:avLst>
            </a:prstGeom>
            <a:solidFill>
              <a:schemeClr val="tx2">
                <a:lumMod val="40000"/>
                <a:lumOff val="60000"/>
              </a:schemeClr>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6" name="角丸四角形吹き出し 25"/>
            <p:cNvSpPr/>
            <p:nvPr/>
          </p:nvSpPr>
          <p:spPr>
            <a:xfrm>
              <a:off x="3255011" y="4247764"/>
              <a:ext cx="458695" cy="288067"/>
            </a:xfrm>
            <a:prstGeom prst="wedgeRoundRectCallout">
              <a:avLst>
                <a:gd name="adj1" fmla="val -95293"/>
                <a:gd name="adj2" fmla="val 1691"/>
                <a:gd name="adj3" fmla="val 16667"/>
              </a:avLst>
            </a:prstGeom>
            <a:solidFill>
              <a:schemeClr val="tx2">
                <a:lumMod val="40000"/>
                <a:lumOff val="60000"/>
              </a:schemeClr>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06" name="コンテンツ プレースホルダー 1"/>
          <p:cNvSpPr txBox="1">
            <a:spLocks/>
          </p:cNvSpPr>
          <p:nvPr/>
        </p:nvSpPr>
        <p:spPr>
          <a:xfrm>
            <a:off x="2672080" y="3484072"/>
            <a:ext cx="1239519" cy="202551"/>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ヒアリング項目作成</a:t>
            </a:r>
            <a:endParaRPr lang="en-US" altLang="ja-JP" sz="1000" dirty="0" smtClean="0"/>
          </a:p>
        </p:txBody>
      </p:sp>
      <p:sp>
        <p:nvSpPr>
          <p:cNvPr id="108" name="正方形/長方形 107"/>
          <p:cNvSpPr/>
          <p:nvPr/>
        </p:nvSpPr>
        <p:spPr>
          <a:xfrm>
            <a:off x="3067090" y="3774226"/>
            <a:ext cx="410064" cy="513253"/>
          </a:xfrm>
          <a:prstGeom prst="rect">
            <a:avLst/>
          </a:prstGeom>
          <a:solidFill>
            <a:srgbClr val="263B86"/>
          </a:solidFill>
          <a:ln>
            <a:solidFill>
              <a:srgbClr val="263B8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0" name="正方形/長方形 129"/>
          <p:cNvSpPr/>
          <p:nvPr/>
        </p:nvSpPr>
        <p:spPr>
          <a:xfrm>
            <a:off x="3097078" y="3849178"/>
            <a:ext cx="348522" cy="407649"/>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31" name="直線矢印コネクタ 130"/>
          <p:cNvCxnSpPr/>
          <p:nvPr/>
        </p:nvCxnSpPr>
        <p:spPr>
          <a:xfrm>
            <a:off x="3121069" y="3902584"/>
            <a:ext cx="299962"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4" name="直線矢印コネクタ 133"/>
          <p:cNvCxnSpPr/>
          <p:nvPr/>
        </p:nvCxnSpPr>
        <p:spPr>
          <a:xfrm>
            <a:off x="3121069" y="3951873"/>
            <a:ext cx="299962"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5" name="直線矢印コネクタ 134"/>
          <p:cNvCxnSpPr/>
          <p:nvPr/>
        </p:nvCxnSpPr>
        <p:spPr>
          <a:xfrm>
            <a:off x="3121069" y="4001162"/>
            <a:ext cx="299962"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6" name="直線矢印コネクタ 135"/>
          <p:cNvCxnSpPr/>
          <p:nvPr/>
        </p:nvCxnSpPr>
        <p:spPr>
          <a:xfrm>
            <a:off x="3121069" y="4050451"/>
            <a:ext cx="299962"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7" name="直線矢印コネクタ 136"/>
          <p:cNvCxnSpPr/>
          <p:nvPr/>
        </p:nvCxnSpPr>
        <p:spPr>
          <a:xfrm>
            <a:off x="3121069" y="4099739"/>
            <a:ext cx="299962" cy="0"/>
          </a:xfrm>
          <a:prstGeom prst="straightConnector1">
            <a:avLst/>
          </a:prstGeom>
          <a:ln w="12700" cmpd="sng">
            <a:solidFill>
              <a:schemeClr val="tx2"/>
            </a:solidFill>
            <a:tailEnd type="none"/>
          </a:ln>
          <a:effectLst/>
        </p:spPr>
        <p:style>
          <a:lnRef idx="2">
            <a:schemeClr val="accent1"/>
          </a:lnRef>
          <a:fillRef idx="0">
            <a:schemeClr val="accent1"/>
          </a:fillRef>
          <a:effectRef idx="1">
            <a:schemeClr val="accent1"/>
          </a:effectRef>
          <a:fontRef idx="minor">
            <a:schemeClr val="tx1"/>
          </a:fontRef>
        </p:style>
      </p:cxnSp>
      <p:grpSp>
        <p:nvGrpSpPr>
          <p:cNvPr id="146" name="図形グループ 145"/>
          <p:cNvGrpSpPr/>
          <p:nvPr/>
        </p:nvGrpSpPr>
        <p:grpSpPr>
          <a:xfrm>
            <a:off x="1670287" y="3764933"/>
            <a:ext cx="484683" cy="489983"/>
            <a:chOff x="2253440" y="3341134"/>
            <a:chExt cx="1314577" cy="1328952"/>
          </a:xfrm>
        </p:grpSpPr>
        <p:grpSp>
          <p:nvGrpSpPr>
            <p:cNvPr id="139" name="図形グループ 138"/>
            <p:cNvGrpSpPr/>
            <p:nvPr/>
          </p:nvGrpSpPr>
          <p:grpSpPr>
            <a:xfrm>
              <a:off x="2966304" y="3341134"/>
              <a:ext cx="601713" cy="1206444"/>
              <a:chOff x="1411770" y="2046777"/>
              <a:chExt cx="414610" cy="831303"/>
            </a:xfrm>
            <a:solidFill>
              <a:schemeClr val="tx2"/>
            </a:solidFill>
          </p:grpSpPr>
          <p:sp>
            <p:nvSpPr>
              <p:cNvPr id="140" name="円/楕円 139"/>
              <p:cNvSpPr/>
              <p:nvPr/>
            </p:nvSpPr>
            <p:spPr>
              <a:xfrm>
                <a:off x="1453754" y="2046777"/>
                <a:ext cx="325389" cy="32538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1" name="二等辺三角形 140"/>
              <p:cNvSpPr/>
              <p:nvPr/>
            </p:nvSpPr>
            <p:spPr>
              <a:xfrm>
                <a:off x="1411770" y="2214714"/>
                <a:ext cx="414610" cy="663366"/>
              </a:xfrm>
              <a:prstGeom prst="triangl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9" name="図形グループ 8"/>
            <p:cNvGrpSpPr/>
            <p:nvPr/>
          </p:nvGrpSpPr>
          <p:grpSpPr>
            <a:xfrm>
              <a:off x="2525447" y="3508715"/>
              <a:ext cx="579234" cy="1161371"/>
              <a:chOff x="1411770" y="2046777"/>
              <a:chExt cx="414610" cy="831303"/>
            </a:xfrm>
            <a:solidFill>
              <a:schemeClr val="tx2">
                <a:lumMod val="40000"/>
                <a:lumOff val="60000"/>
              </a:schemeClr>
            </a:solidFill>
          </p:grpSpPr>
          <p:sp>
            <p:nvSpPr>
              <p:cNvPr id="10" name="円/楕円 9"/>
              <p:cNvSpPr/>
              <p:nvPr/>
            </p:nvSpPr>
            <p:spPr>
              <a:xfrm>
                <a:off x="1453754" y="2046777"/>
                <a:ext cx="325389" cy="32538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二等辺三角形 10"/>
              <p:cNvSpPr/>
              <p:nvPr/>
            </p:nvSpPr>
            <p:spPr>
              <a:xfrm>
                <a:off x="1411770" y="2214714"/>
                <a:ext cx="414610" cy="663366"/>
              </a:xfrm>
              <a:prstGeom prst="triangl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44" name="図形グループ 143"/>
            <p:cNvGrpSpPr/>
            <p:nvPr/>
          </p:nvGrpSpPr>
          <p:grpSpPr>
            <a:xfrm>
              <a:off x="2253440" y="3985235"/>
              <a:ext cx="566256" cy="468733"/>
              <a:chOff x="3999981" y="3699832"/>
              <a:chExt cx="661933" cy="547932"/>
            </a:xfrm>
          </p:grpSpPr>
          <p:sp>
            <p:nvSpPr>
              <p:cNvPr id="142" name="角丸四角形 141"/>
              <p:cNvSpPr/>
              <p:nvPr/>
            </p:nvSpPr>
            <p:spPr>
              <a:xfrm>
                <a:off x="3999981" y="3827287"/>
                <a:ext cx="661933" cy="420477"/>
              </a:xfrm>
              <a:prstGeom prst="roundRect">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3" name="アーチ 142"/>
              <p:cNvSpPr/>
              <p:nvPr/>
            </p:nvSpPr>
            <p:spPr>
              <a:xfrm>
                <a:off x="4162208" y="3699832"/>
                <a:ext cx="337478" cy="344695"/>
              </a:xfrm>
              <a:prstGeom prst="blockArc">
                <a:avLst/>
              </a:prstGeom>
              <a:solidFill>
                <a:srgbClr val="263B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grpSp>
      </p:grpSp>
      <p:sp>
        <p:nvSpPr>
          <p:cNvPr id="147" name="コンテンツ プレースホルダー 1"/>
          <p:cNvSpPr txBox="1">
            <a:spLocks/>
          </p:cNvSpPr>
          <p:nvPr/>
        </p:nvSpPr>
        <p:spPr>
          <a:xfrm>
            <a:off x="1371064" y="3475782"/>
            <a:ext cx="1189255" cy="210842"/>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ja-JP" altLang="en-US" sz="1000" dirty="0" smtClean="0"/>
              <a:t>基本事項の理解</a:t>
            </a:r>
            <a:endParaRPr lang="en-US" altLang="ja-JP" sz="1000" dirty="0" smtClean="0"/>
          </a:p>
        </p:txBody>
      </p:sp>
      <p:cxnSp>
        <p:nvCxnSpPr>
          <p:cNvPr id="133" name="直線矢印コネクタ 132"/>
          <p:cNvCxnSpPr/>
          <p:nvPr/>
        </p:nvCxnSpPr>
        <p:spPr>
          <a:xfrm>
            <a:off x="3664244" y="4051409"/>
            <a:ext cx="520785"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45" name="直線矢印コネクタ 144"/>
          <p:cNvCxnSpPr/>
          <p:nvPr/>
        </p:nvCxnSpPr>
        <p:spPr>
          <a:xfrm>
            <a:off x="6350000" y="4051409"/>
            <a:ext cx="1016000"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sp>
        <p:nvSpPr>
          <p:cNvPr id="64" name="テキスト ボックス 63"/>
          <p:cNvSpPr txBox="1"/>
          <p:nvPr/>
        </p:nvSpPr>
        <p:spPr>
          <a:xfrm>
            <a:off x="495300" y="1149059"/>
            <a:ext cx="8915400" cy="390511"/>
          </a:xfrm>
          <a:prstGeom prst="rect">
            <a:avLst/>
          </a:prstGeom>
          <a:noFill/>
          <a:ln w="28575" cmpd="sng">
            <a:solidFill>
              <a:srgbClr val="131D43"/>
            </a:solidFill>
          </a:ln>
        </p:spPr>
        <p:txBody>
          <a:bodyPr wrap="square" rtlCol="0" anchor="ctr">
            <a:noAutofit/>
          </a:bodyPr>
          <a:lstStyle/>
          <a:p>
            <a:r>
              <a:rPr lang="ja-JP" altLang="en-US" sz="1400" dirty="0" smtClean="0"/>
              <a:t>インターン生が建材パーツやインテリアに対する大学生のニーズをデータ化し、商品開発を行った上で</a:t>
            </a:r>
            <a:r>
              <a:rPr lang="en-US" altLang="ja-JP" sz="1400" dirty="0" smtClean="0"/>
              <a:t>SNS</a:t>
            </a:r>
            <a:r>
              <a:rPr lang="ja-JP" altLang="en-US" sz="1400" dirty="0" smtClean="0"/>
              <a:t>で発信する</a:t>
            </a:r>
            <a:endParaRPr lang="en-US" altLang="ja-JP" sz="1400" dirty="0" smtClean="0"/>
          </a:p>
        </p:txBody>
      </p:sp>
      <p:grpSp>
        <p:nvGrpSpPr>
          <p:cNvPr id="70" name="図形グループ 69"/>
          <p:cNvGrpSpPr/>
          <p:nvPr/>
        </p:nvGrpSpPr>
        <p:grpSpPr>
          <a:xfrm>
            <a:off x="495299" y="1620511"/>
            <a:ext cx="3152141" cy="1151878"/>
            <a:chOff x="495300" y="2742842"/>
            <a:chExt cx="1512000" cy="1237292"/>
          </a:xfrm>
        </p:grpSpPr>
        <p:sp>
          <p:nvSpPr>
            <p:cNvPr id="164" name="コンテンツ プレースホルダー 1"/>
            <p:cNvSpPr txBox="1">
              <a:spLocks/>
            </p:cNvSpPr>
            <p:nvPr/>
          </p:nvSpPr>
          <p:spPr>
            <a:xfrm>
              <a:off x="495300" y="2974729"/>
              <a:ext cx="1512000" cy="1005405"/>
            </a:xfrm>
            <a:prstGeom prst="rect">
              <a:avLst/>
            </a:prstGeom>
            <a:solidFill>
              <a:schemeClr val="bg1"/>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buNone/>
              </a:pPr>
              <a:r>
                <a:rPr lang="en-US" altLang="en-US" sz="1000" dirty="0" smtClean="0"/>
                <a:t>大学生が半年間のインターンで、大学生に対して建材パーツ</a:t>
              </a:r>
              <a:r>
                <a:rPr lang="ja-JP" altLang="en-US" sz="1000" dirty="0" smtClean="0"/>
                <a:t>やインテリア</a:t>
              </a:r>
              <a:r>
                <a:rPr lang="en-US" altLang="en-US" sz="1000" dirty="0" smtClean="0"/>
                <a:t>に関するヒアリングを行い、そのデータを整理した上で、ニーズに基づいた商品開発を行う。</a:t>
              </a:r>
              <a:r>
                <a:rPr lang="ja-JP" altLang="en-US" sz="1000" dirty="0" smtClean="0"/>
                <a:t>また、</a:t>
              </a:r>
              <a:r>
                <a:rPr lang="en-US" altLang="en-US" sz="1000" dirty="0" smtClean="0"/>
                <a:t>その流れ</a:t>
              </a:r>
              <a:r>
                <a:rPr lang="ja-JP" altLang="en-US" sz="1000" dirty="0" smtClean="0"/>
                <a:t>を</a:t>
              </a:r>
              <a:r>
                <a:rPr lang="en-US" altLang="en-US" sz="1000" dirty="0" smtClean="0"/>
                <a:t>SNS</a:t>
              </a:r>
              <a:r>
                <a:rPr lang="ja-JP" altLang="en-US" sz="1000" dirty="0" smtClean="0"/>
                <a:t>にて発信し続けることによって、会社の知名度の向上も図る</a:t>
              </a:r>
              <a:endParaRPr lang="en-US" altLang="ja-JP" sz="1000" dirty="0" smtClean="0"/>
            </a:p>
          </p:txBody>
        </p:sp>
        <p:sp>
          <p:nvSpPr>
            <p:cNvPr id="73" name="コンテンツ プレースホルダー 1"/>
            <p:cNvSpPr txBox="1">
              <a:spLocks/>
            </p:cNvSpPr>
            <p:nvPr/>
          </p:nvSpPr>
          <p:spPr>
            <a:xfrm>
              <a:off x="495300" y="2742842"/>
              <a:ext cx="1512000" cy="232017"/>
            </a:xfrm>
            <a:prstGeom prst="rect">
              <a:avLst/>
            </a:prstGeom>
            <a:solidFill>
              <a:schemeClr val="tx2">
                <a:lumMod val="50000"/>
              </a:schemeClr>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ja-JP" altLang="en-US" sz="1000" dirty="0" smtClean="0">
                  <a:solidFill>
                    <a:srgbClr val="FFFFFF"/>
                  </a:solidFill>
                </a:rPr>
                <a:t>概要</a:t>
              </a:r>
              <a:endParaRPr lang="en-US" altLang="ja-JP" sz="1000" dirty="0" smtClean="0">
                <a:solidFill>
                  <a:srgbClr val="FFFFFF"/>
                </a:solidFill>
              </a:endParaRPr>
            </a:p>
          </p:txBody>
        </p:sp>
      </p:grpSp>
      <p:grpSp>
        <p:nvGrpSpPr>
          <p:cNvPr id="75" name="図形グループ 74"/>
          <p:cNvGrpSpPr/>
          <p:nvPr/>
        </p:nvGrpSpPr>
        <p:grpSpPr>
          <a:xfrm>
            <a:off x="7259704" y="1625560"/>
            <a:ext cx="1028931" cy="473114"/>
            <a:chOff x="495300" y="2742842"/>
            <a:chExt cx="1512000" cy="473114"/>
          </a:xfrm>
        </p:grpSpPr>
        <p:sp>
          <p:nvSpPr>
            <p:cNvPr id="76" name="コンテンツ プレースホルダー 1"/>
            <p:cNvSpPr txBox="1">
              <a:spLocks/>
            </p:cNvSpPr>
            <p:nvPr/>
          </p:nvSpPr>
          <p:spPr>
            <a:xfrm>
              <a:off x="495300" y="2960944"/>
              <a:ext cx="1512000" cy="255012"/>
            </a:xfrm>
            <a:prstGeom prst="rect">
              <a:avLst/>
            </a:prstGeom>
            <a:solidFill>
              <a:schemeClr val="bg1"/>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en-US" altLang="ja-JP" sz="1000" dirty="0" smtClean="0"/>
                <a:t>1</a:t>
              </a:r>
              <a:r>
                <a:rPr lang="ja-JP" altLang="en-US" sz="1000" dirty="0" smtClean="0"/>
                <a:t>人</a:t>
              </a:r>
              <a:endParaRPr lang="en-US" altLang="ja-JP" sz="1000" dirty="0" smtClean="0"/>
            </a:p>
          </p:txBody>
        </p:sp>
        <p:sp>
          <p:nvSpPr>
            <p:cNvPr id="77" name="コンテンツ プレースホルダー 1"/>
            <p:cNvSpPr txBox="1">
              <a:spLocks/>
            </p:cNvSpPr>
            <p:nvPr/>
          </p:nvSpPr>
          <p:spPr>
            <a:xfrm>
              <a:off x="495300" y="2742842"/>
              <a:ext cx="1512000" cy="218102"/>
            </a:xfrm>
            <a:prstGeom prst="rect">
              <a:avLst/>
            </a:prstGeom>
            <a:solidFill>
              <a:schemeClr val="tx2">
                <a:lumMod val="50000"/>
              </a:schemeClr>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ja-JP" altLang="en-US" sz="1000" dirty="0" smtClean="0">
                  <a:solidFill>
                    <a:srgbClr val="FFFFFF"/>
                  </a:solidFill>
                </a:rPr>
                <a:t>人数</a:t>
              </a:r>
              <a:endParaRPr lang="en-US" altLang="ja-JP" sz="1000" dirty="0" smtClean="0">
                <a:solidFill>
                  <a:srgbClr val="FFFFFF"/>
                </a:solidFill>
              </a:endParaRPr>
            </a:p>
          </p:txBody>
        </p:sp>
      </p:grpSp>
      <p:grpSp>
        <p:nvGrpSpPr>
          <p:cNvPr id="78" name="図形グループ 77"/>
          <p:cNvGrpSpPr/>
          <p:nvPr/>
        </p:nvGrpSpPr>
        <p:grpSpPr>
          <a:xfrm>
            <a:off x="8381769" y="1620510"/>
            <a:ext cx="1028931" cy="473114"/>
            <a:chOff x="495300" y="2742842"/>
            <a:chExt cx="1512000" cy="473114"/>
          </a:xfrm>
        </p:grpSpPr>
        <p:sp>
          <p:nvSpPr>
            <p:cNvPr id="79" name="コンテンツ プレースホルダー 1"/>
            <p:cNvSpPr txBox="1">
              <a:spLocks/>
            </p:cNvSpPr>
            <p:nvPr/>
          </p:nvSpPr>
          <p:spPr>
            <a:xfrm>
              <a:off x="495300" y="2958722"/>
              <a:ext cx="1512000" cy="257234"/>
            </a:xfrm>
            <a:prstGeom prst="rect">
              <a:avLst/>
            </a:prstGeom>
            <a:solidFill>
              <a:schemeClr val="bg1"/>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ja-JP" altLang="en-US" sz="1000" dirty="0" smtClean="0"/>
                <a:t>半年</a:t>
              </a:r>
              <a:endParaRPr lang="en-US" altLang="ja-JP" sz="1000" dirty="0" smtClean="0"/>
            </a:p>
          </p:txBody>
        </p:sp>
        <p:sp>
          <p:nvSpPr>
            <p:cNvPr id="80" name="コンテンツ プレースホルダー 1"/>
            <p:cNvSpPr txBox="1">
              <a:spLocks/>
            </p:cNvSpPr>
            <p:nvPr/>
          </p:nvSpPr>
          <p:spPr>
            <a:xfrm>
              <a:off x="495300" y="2742842"/>
              <a:ext cx="1512000" cy="218102"/>
            </a:xfrm>
            <a:prstGeom prst="rect">
              <a:avLst/>
            </a:prstGeom>
            <a:solidFill>
              <a:schemeClr val="tx2">
                <a:lumMod val="50000"/>
              </a:schemeClr>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ja-JP" altLang="en-US" sz="1000" dirty="0" smtClean="0">
                  <a:solidFill>
                    <a:srgbClr val="FFFFFF"/>
                  </a:solidFill>
                </a:rPr>
                <a:t>期間</a:t>
              </a:r>
              <a:endParaRPr lang="en-US" altLang="ja-JP" sz="1000" dirty="0" smtClean="0">
                <a:solidFill>
                  <a:srgbClr val="FFFFFF"/>
                </a:solidFill>
              </a:endParaRPr>
            </a:p>
          </p:txBody>
        </p:sp>
      </p:grpSp>
      <p:grpSp>
        <p:nvGrpSpPr>
          <p:cNvPr id="81" name="図形グループ 80"/>
          <p:cNvGrpSpPr/>
          <p:nvPr/>
        </p:nvGrpSpPr>
        <p:grpSpPr>
          <a:xfrm>
            <a:off x="3778628" y="1620510"/>
            <a:ext cx="3353691" cy="1151880"/>
            <a:chOff x="495300" y="2742842"/>
            <a:chExt cx="1512000" cy="1166102"/>
          </a:xfrm>
        </p:grpSpPr>
        <p:sp>
          <p:nvSpPr>
            <p:cNvPr id="82" name="コンテンツ プレースホルダー 1"/>
            <p:cNvSpPr txBox="1">
              <a:spLocks/>
            </p:cNvSpPr>
            <p:nvPr/>
          </p:nvSpPr>
          <p:spPr>
            <a:xfrm>
              <a:off x="495300" y="2961388"/>
              <a:ext cx="1512000" cy="947556"/>
            </a:xfrm>
            <a:prstGeom prst="rect">
              <a:avLst/>
            </a:prstGeom>
            <a:solidFill>
              <a:schemeClr val="bg1"/>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182563" indent="-182563"/>
              <a:r>
                <a:rPr lang="ja-JP" altLang="en-US" sz="1000" dirty="0" smtClean="0"/>
                <a:t>現在の大学生のニーズを正確に捉えることによって</a:t>
              </a:r>
              <a:r>
                <a:rPr lang="en-US" altLang="ja-JP" sz="1000" dirty="0" smtClean="0"/>
                <a:t>3〜5</a:t>
              </a:r>
              <a:r>
                <a:rPr lang="ja-JP" altLang="en-US" sz="1000" dirty="0" smtClean="0"/>
                <a:t>年後以内に確実に需要がある商品を開発する</a:t>
              </a:r>
              <a:endParaRPr lang="en-US" altLang="ja-JP" sz="1000" dirty="0" smtClean="0"/>
            </a:p>
            <a:p>
              <a:pPr marL="182563" indent="-182563"/>
              <a:r>
                <a:rPr lang="ja-JP" altLang="en-US" sz="1000" dirty="0" smtClean="0"/>
                <a:t>データを整理し、ビッグデータ</a:t>
              </a:r>
              <a:r>
                <a:rPr lang="ja-JP" altLang="ja-JP" sz="1000" baseline="30000" dirty="0"/>
                <a:t>1</a:t>
              </a:r>
              <a:r>
                <a:rPr lang="en-US" altLang="ja-JP" sz="1000" baseline="30000" dirty="0" smtClean="0"/>
                <a:t>)</a:t>
              </a:r>
              <a:r>
                <a:rPr lang="ja-JP" altLang="en-US" sz="1000" dirty="0" smtClean="0"/>
                <a:t>として保管するシステムを構築する</a:t>
              </a:r>
              <a:endParaRPr lang="en-US" altLang="ja-JP" sz="1000" dirty="0" smtClean="0"/>
            </a:p>
            <a:p>
              <a:pPr marL="182563" indent="-182563"/>
              <a:r>
                <a:rPr lang="ja-JP" altLang="ja-JP" sz="1000" dirty="0" smtClean="0"/>
                <a:t>S</a:t>
              </a:r>
              <a:r>
                <a:rPr lang="en-US" altLang="ja-JP" sz="1000" dirty="0" smtClean="0"/>
                <a:t>NS</a:t>
              </a:r>
              <a:r>
                <a:rPr lang="ja-JP" altLang="en-US" sz="1000" dirty="0" smtClean="0"/>
                <a:t>での発信によって会社の知名度を向上させる</a:t>
              </a:r>
              <a:endParaRPr lang="en-US" altLang="ja-JP" sz="1000" dirty="0" smtClean="0"/>
            </a:p>
            <a:p>
              <a:pPr marL="182563" indent="-182563"/>
              <a:endParaRPr lang="en-US" altLang="ja-JP" sz="1000" dirty="0" smtClean="0"/>
            </a:p>
          </p:txBody>
        </p:sp>
        <p:sp>
          <p:nvSpPr>
            <p:cNvPr id="83" name="コンテンツ プレースホルダー 1"/>
            <p:cNvSpPr txBox="1">
              <a:spLocks/>
            </p:cNvSpPr>
            <p:nvPr/>
          </p:nvSpPr>
          <p:spPr>
            <a:xfrm>
              <a:off x="495300" y="2742842"/>
              <a:ext cx="1512000" cy="218546"/>
            </a:xfrm>
            <a:prstGeom prst="rect">
              <a:avLst/>
            </a:prstGeom>
            <a:solidFill>
              <a:schemeClr val="tx2">
                <a:lumMod val="50000"/>
              </a:schemeClr>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ja-JP" altLang="en-US" sz="1000" dirty="0" smtClean="0">
                  <a:solidFill>
                    <a:srgbClr val="FFFFFF"/>
                  </a:solidFill>
                </a:rPr>
                <a:t>期待される効果</a:t>
              </a:r>
              <a:endParaRPr lang="en-US" altLang="ja-JP" sz="1000" dirty="0" smtClean="0">
                <a:solidFill>
                  <a:srgbClr val="FFFFFF"/>
                </a:solidFill>
              </a:endParaRPr>
            </a:p>
          </p:txBody>
        </p:sp>
      </p:grpSp>
      <p:cxnSp>
        <p:nvCxnSpPr>
          <p:cNvPr id="100" name="直線矢印コネクタ 99"/>
          <p:cNvCxnSpPr/>
          <p:nvPr/>
        </p:nvCxnSpPr>
        <p:spPr>
          <a:xfrm>
            <a:off x="2371047" y="4051409"/>
            <a:ext cx="520785" cy="0"/>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sp>
        <p:nvSpPr>
          <p:cNvPr id="118" name="コンテンツ プレースホルダー 1"/>
          <p:cNvSpPr txBox="1">
            <a:spLocks/>
          </p:cNvSpPr>
          <p:nvPr/>
        </p:nvSpPr>
        <p:spPr>
          <a:xfrm>
            <a:off x="1371161" y="4338105"/>
            <a:ext cx="7762679" cy="208019"/>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Font typeface="Arial"/>
              <a:buNone/>
            </a:pPr>
            <a:r>
              <a:rPr lang="en-US" altLang="en-US" sz="1000" dirty="0" smtClean="0"/>
              <a:t>SNS</a:t>
            </a:r>
            <a:r>
              <a:rPr lang="ja-JP" altLang="en-US" sz="1000" dirty="0" smtClean="0"/>
              <a:t>での発信</a:t>
            </a:r>
            <a:endParaRPr lang="en-US" altLang="ja-JP" sz="1000" dirty="0" smtClean="0"/>
          </a:p>
        </p:txBody>
      </p:sp>
      <p:sp>
        <p:nvSpPr>
          <p:cNvPr id="72" name="コンテンツ プレースホルダー 4"/>
          <p:cNvSpPr>
            <a:spLocks noGrp="1"/>
          </p:cNvSpPr>
          <p:nvPr>
            <p:ph idx="13"/>
          </p:nvPr>
        </p:nvSpPr>
        <p:spPr>
          <a:xfrm>
            <a:off x="495300" y="6257174"/>
            <a:ext cx="5784332" cy="491873"/>
          </a:xfrm>
        </p:spPr>
        <p:txBody>
          <a:bodyPr/>
          <a:lstStyle/>
          <a:p>
            <a:r>
              <a:rPr lang="en-US" altLang="ja-JP" dirty="0" smtClean="0"/>
              <a:t>1</a:t>
            </a:r>
            <a:r>
              <a:rPr lang="ja-JP" altLang="en-US" dirty="0" smtClean="0"/>
              <a:t>）　ビッグデータは通例</a:t>
            </a:r>
            <a:r>
              <a:rPr lang="ja-JP" altLang="en-US" dirty="0"/>
              <a:t>数十テラバイトから数</a:t>
            </a:r>
            <a:r>
              <a:rPr lang="ja-JP" altLang="en-US" dirty="0" smtClean="0"/>
              <a:t>ペタバイトに及ぶと考えられることが多いが、ビッグデータとはデータの分析の方法を指すとの見解もある</a:t>
            </a:r>
            <a:endParaRPr lang="en-US" altLang="ja-JP" dirty="0" smtClean="0"/>
          </a:p>
          <a:p>
            <a:r>
              <a:rPr lang="en-US" altLang="ja-JP" dirty="0" smtClean="0"/>
              <a:t>2</a:t>
            </a:r>
            <a:r>
              <a:rPr kumimoji="1" lang="en-US" altLang="ja-JP" dirty="0" smtClean="0"/>
              <a:t>)</a:t>
            </a:r>
            <a:r>
              <a:rPr kumimoji="1" lang="ja-JP" altLang="en-US" dirty="0" smtClean="0"/>
              <a:t>　インターン生採用費用：「仲介業者：</a:t>
            </a:r>
            <a:r>
              <a:rPr kumimoji="1" lang="en-US" altLang="ja-JP" dirty="0" smtClean="0"/>
              <a:t>30</a:t>
            </a:r>
            <a:r>
              <a:rPr kumimoji="1" lang="ja-JP" altLang="en-US" dirty="0" smtClean="0"/>
              <a:t>万</a:t>
            </a:r>
            <a:r>
              <a:rPr kumimoji="1" lang="en-US" altLang="ja-JP" dirty="0" smtClean="0"/>
              <a:t>〜60</a:t>
            </a:r>
            <a:r>
              <a:rPr kumimoji="1" lang="ja-JP" altLang="en-US" dirty="0" smtClean="0"/>
              <a:t>万」＋「インターン生への活動支援金</a:t>
            </a:r>
            <a:r>
              <a:rPr lang="ja-JP" altLang="en-US" dirty="0" smtClean="0"/>
              <a:t>：</a:t>
            </a:r>
            <a:r>
              <a:rPr lang="en-US" altLang="ja-JP" dirty="0" smtClean="0"/>
              <a:t>30</a:t>
            </a:r>
            <a:r>
              <a:rPr lang="ja-JP" altLang="en-US" dirty="0" smtClean="0"/>
              <a:t>万」＋「交通費その他：</a:t>
            </a:r>
            <a:r>
              <a:rPr lang="en-US" altLang="ja-JP" dirty="0" smtClean="0"/>
              <a:t>10</a:t>
            </a:r>
            <a:r>
              <a:rPr lang="ja-JP" altLang="en-US" dirty="0" smtClean="0"/>
              <a:t>万」</a:t>
            </a:r>
            <a:endParaRPr kumimoji="1" lang="ja-JP" altLang="en-US" dirty="0"/>
          </a:p>
        </p:txBody>
      </p:sp>
      <p:grpSp>
        <p:nvGrpSpPr>
          <p:cNvPr id="74" name="図形グループ 73"/>
          <p:cNvGrpSpPr/>
          <p:nvPr/>
        </p:nvGrpSpPr>
        <p:grpSpPr>
          <a:xfrm>
            <a:off x="8383061" y="2150444"/>
            <a:ext cx="1028931" cy="621944"/>
            <a:chOff x="495300" y="2742842"/>
            <a:chExt cx="1512000" cy="621944"/>
          </a:xfrm>
        </p:grpSpPr>
        <p:sp>
          <p:nvSpPr>
            <p:cNvPr id="84" name="コンテンツ プレースホルダー 1"/>
            <p:cNvSpPr txBox="1">
              <a:spLocks/>
            </p:cNvSpPr>
            <p:nvPr/>
          </p:nvSpPr>
          <p:spPr>
            <a:xfrm>
              <a:off x="495300" y="2960943"/>
              <a:ext cx="1512000" cy="403843"/>
            </a:xfrm>
            <a:prstGeom prst="rect">
              <a:avLst/>
            </a:prstGeom>
            <a:solidFill>
              <a:schemeClr val="bg1"/>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en-US" altLang="en-US" sz="1000" dirty="0" smtClean="0"/>
                <a:t>70</a:t>
              </a:r>
              <a:r>
                <a:rPr lang="en-US" altLang="ja-JP" sz="1000" dirty="0" smtClean="0"/>
                <a:t>〜100</a:t>
              </a:r>
              <a:r>
                <a:rPr lang="ja-JP" altLang="en-US" sz="1000" dirty="0" smtClean="0"/>
                <a:t>万円</a:t>
              </a:r>
              <a:endParaRPr lang="en-US" altLang="ja-JP" sz="1000" dirty="0" smtClean="0"/>
            </a:p>
          </p:txBody>
        </p:sp>
        <p:sp>
          <p:nvSpPr>
            <p:cNvPr id="85" name="コンテンツ プレースホルダー 1"/>
            <p:cNvSpPr txBox="1">
              <a:spLocks/>
            </p:cNvSpPr>
            <p:nvPr/>
          </p:nvSpPr>
          <p:spPr>
            <a:xfrm>
              <a:off x="495300" y="2742842"/>
              <a:ext cx="1512000" cy="218102"/>
            </a:xfrm>
            <a:prstGeom prst="rect">
              <a:avLst/>
            </a:prstGeom>
            <a:solidFill>
              <a:schemeClr val="tx2">
                <a:lumMod val="50000"/>
              </a:schemeClr>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ja-JP" altLang="en-US" sz="1000" dirty="0" smtClean="0">
                  <a:solidFill>
                    <a:srgbClr val="FFFFFF"/>
                  </a:solidFill>
                </a:rPr>
                <a:t>費用</a:t>
              </a:r>
              <a:r>
                <a:rPr lang="en-US" altLang="ja-JP" sz="1000" baseline="30000" dirty="0">
                  <a:solidFill>
                    <a:srgbClr val="FFFFFF"/>
                  </a:solidFill>
                </a:rPr>
                <a:t>2</a:t>
              </a:r>
              <a:r>
                <a:rPr lang="en-US" altLang="ja-JP" sz="1000" baseline="30000" dirty="0" smtClean="0">
                  <a:solidFill>
                    <a:srgbClr val="FFFFFF"/>
                  </a:solidFill>
                </a:rPr>
                <a:t>)</a:t>
              </a:r>
            </a:p>
          </p:txBody>
        </p:sp>
      </p:grpSp>
      <p:grpSp>
        <p:nvGrpSpPr>
          <p:cNvPr id="86" name="図形グループ 85"/>
          <p:cNvGrpSpPr/>
          <p:nvPr/>
        </p:nvGrpSpPr>
        <p:grpSpPr>
          <a:xfrm>
            <a:off x="7259704" y="2159811"/>
            <a:ext cx="1028931" cy="612578"/>
            <a:chOff x="495300" y="2742842"/>
            <a:chExt cx="1512000" cy="612578"/>
          </a:xfrm>
        </p:grpSpPr>
        <p:sp>
          <p:nvSpPr>
            <p:cNvPr id="87" name="コンテンツ プレースホルダー 1"/>
            <p:cNvSpPr txBox="1">
              <a:spLocks/>
            </p:cNvSpPr>
            <p:nvPr/>
          </p:nvSpPr>
          <p:spPr>
            <a:xfrm>
              <a:off x="495300" y="2960944"/>
              <a:ext cx="1512000" cy="394476"/>
            </a:xfrm>
            <a:prstGeom prst="rect">
              <a:avLst/>
            </a:prstGeom>
            <a:solidFill>
              <a:schemeClr val="bg1"/>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en-US" altLang="en-US" sz="1000" dirty="0" smtClean="0"/>
                <a:t>特になし</a:t>
              </a:r>
              <a:endParaRPr lang="en-US" altLang="ja-JP" sz="1000" dirty="0" smtClean="0"/>
            </a:p>
          </p:txBody>
        </p:sp>
        <p:sp>
          <p:nvSpPr>
            <p:cNvPr id="94" name="コンテンツ プレースホルダー 1"/>
            <p:cNvSpPr txBox="1">
              <a:spLocks/>
            </p:cNvSpPr>
            <p:nvPr/>
          </p:nvSpPr>
          <p:spPr>
            <a:xfrm>
              <a:off x="495300" y="2742842"/>
              <a:ext cx="1512000" cy="218102"/>
            </a:xfrm>
            <a:prstGeom prst="rect">
              <a:avLst/>
            </a:prstGeom>
            <a:solidFill>
              <a:schemeClr val="tx2">
                <a:lumMod val="50000"/>
              </a:schemeClr>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ja-JP" altLang="en-US" sz="1000" dirty="0" smtClean="0">
                  <a:solidFill>
                    <a:srgbClr val="FFFFFF"/>
                  </a:solidFill>
                </a:rPr>
                <a:t>専攻</a:t>
              </a:r>
              <a:endParaRPr lang="en-US" altLang="ja-JP" sz="1000" dirty="0" smtClean="0">
                <a:solidFill>
                  <a:srgbClr val="FFFFFF"/>
                </a:solidFill>
              </a:endParaRPr>
            </a:p>
          </p:txBody>
        </p:sp>
      </p:grpSp>
    </p:spTree>
    <p:extLst>
      <p:ext uri="{BB962C8B-B14F-4D97-AF65-F5344CB8AC3E}">
        <p14:creationId xmlns:p14="http://schemas.microsoft.com/office/powerpoint/2010/main" val="385051052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プロジェクト</a:t>
            </a:r>
            <a:r>
              <a:rPr kumimoji="1" lang="en-US" altLang="ja-JP" dirty="0" smtClean="0"/>
              <a:t>1</a:t>
            </a:r>
            <a:r>
              <a:rPr kumimoji="1" lang="ja-JP" altLang="en-US" dirty="0" smtClean="0"/>
              <a:t>（</a:t>
            </a:r>
            <a:r>
              <a:rPr lang="ja-JP" altLang="en-US" dirty="0" smtClean="0"/>
              <a:t>期待される効果</a:t>
            </a:r>
            <a:r>
              <a:rPr kumimoji="1" lang="ja-JP" altLang="en-US" dirty="0" smtClean="0"/>
              <a:t>）</a:t>
            </a:r>
            <a:endParaRPr kumimoji="1" lang="ja-JP" altLang="en-US" dirty="0"/>
          </a:p>
        </p:txBody>
      </p:sp>
      <p:grpSp>
        <p:nvGrpSpPr>
          <p:cNvPr id="81" name="図形グループ 80"/>
          <p:cNvGrpSpPr/>
          <p:nvPr/>
        </p:nvGrpSpPr>
        <p:grpSpPr>
          <a:xfrm>
            <a:off x="2025831" y="1194248"/>
            <a:ext cx="5846507" cy="863019"/>
            <a:chOff x="495300" y="2742842"/>
            <a:chExt cx="1385171" cy="873675"/>
          </a:xfrm>
        </p:grpSpPr>
        <p:sp>
          <p:nvSpPr>
            <p:cNvPr id="82" name="コンテンツ プレースホルダー 1"/>
            <p:cNvSpPr txBox="1">
              <a:spLocks/>
            </p:cNvSpPr>
            <p:nvPr/>
          </p:nvSpPr>
          <p:spPr>
            <a:xfrm>
              <a:off x="495300" y="2961389"/>
              <a:ext cx="1385171" cy="655128"/>
            </a:xfrm>
            <a:prstGeom prst="rect">
              <a:avLst/>
            </a:prstGeom>
            <a:solidFill>
              <a:schemeClr val="bg1"/>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182563" indent="-182563"/>
              <a:r>
                <a:rPr lang="ja-JP" altLang="en-US" sz="1000" dirty="0" smtClean="0"/>
                <a:t>現在の大学生のニーズを正確に捉えることによって</a:t>
              </a:r>
              <a:r>
                <a:rPr lang="en-US" altLang="ja-JP" sz="1000" dirty="0" smtClean="0"/>
                <a:t>3〜5</a:t>
              </a:r>
              <a:r>
                <a:rPr lang="ja-JP" altLang="en-US" sz="1000" dirty="0" smtClean="0"/>
                <a:t>年後以内に確実に需要がある商品を開発する</a:t>
              </a:r>
              <a:endParaRPr lang="en-US" altLang="ja-JP" sz="1000" dirty="0" smtClean="0"/>
            </a:p>
            <a:p>
              <a:pPr marL="182563" indent="-182563"/>
              <a:r>
                <a:rPr lang="ja-JP" altLang="en-US" sz="1000" dirty="0" smtClean="0"/>
                <a:t>データを整理し、ビッグデータとして保管するシステムを構築する</a:t>
              </a:r>
              <a:endParaRPr lang="en-US" altLang="ja-JP" sz="1000" dirty="0" smtClean="0"/>
            </a:p>
            <a:p>
              <a:pPr marL="182563" indent="-182563"/>
              <a:r>
                <a:rPr lang="ja-JP" altLang="ja-JP" sz="1000" dirty="0" smtClean="0"/>
                <a:t>S</a:t>
              </a:r>
              <a:r>
                <a:rPr lang="en-US" altLang="ja-JP" sz="1000" dirty="0" smtClean="0"/>
                <a:t>NS</a:t>
              </a:r>
              <a:r>
                <a:rPr lang="ja-JP" altLang="en-US" sz="1000" dirty="0" smtClean="0"/>
                <a:t>での発信によって会社の知名度を向上させる</a:t>
              </a:r>
              <a:endParaRPr lang="en-US" altLang="ja-JP" sz="1000" dirty="0" smtClean="0"/>
            </a:p>
            <a:p>
              <a:pPr marL="182563" indent="-182563"/>
              <a:endParaRPr lang="en-US" altLang="ja-JP" sz="1000" dirty="0" smtClean="0"/>
            </a:p>
          </p:txBody>
        </p:sp>
        <p:sp>
          <p:nvSpPr>
            <p:cNvPr id="83" name="コンテンツ プレースホルダー 1"/>
            <p:cNvSpPr txBox="1">
              <a:spLocks/>
            </p:cNvSpPr>
            <p:nvPr/>
          </p:nvSpPr>
          <p:spPr>
            <a:xfrm>
              <a:off x="495300" y="2742842"/>
              <a:ext cx="1385171" cy="218546"/>
            </a:xfrm>
            <a:prstGeom prst="rect">
              <a:avLst/>
            </a:prstGeom>
            <a:solidFill>
              <a:schemeClr val="tx2">
                <a:lumMod val="50000"/>
              </a:schemeClr>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ja-JP" altLang="en-US" sz="1000" dirty="0" smtClean="0">
                  <a:solidFill>
                    <a:srgbClr val="FFFFFF"/>
                  </a:solidFill>
                </a:rPr>
                <a:t>期待される効果</a:t>
              </a:r>
              <a:endParaRPr lang="en-US" altLang="ja-JP" sz="1000" dirty="0" smtClean="0">
                <a:solidFill>
                  <a:srgbClr val="FFFFFF"/>
                </a:solidFill>
              </a:endParaRPr>
            </a:p>
          </p:txBody>
        </p:sp>
      </p:grpSp>
      <p:sp>
        <p:nvSpPr>
          <p:cNvPr id="72" name="コンテンツ プレースホルダー 4"/>
          <p:cNvSpPr>
            <a:spLocks noGrp="1"/>
          </p:cNvSpPr>
          <p:nvPr>
            <p:ph idx="13"/>
          </p:nvPr>
        </p:nvSpPr>
        <p:spPr>
          <a:xfrm>
            <a:off x="495300" y="6152214"/>
            <a:ext cx="5784332" cy="705786"/>
          </a:xfrm>
        </p:spPr>
        <p:txBody>
          <a:bodyPr/>
          <a:lstStyle/>
          <a:p>
            <a:pPr marL="228600" indent="-228600">
              <a:buAutoNum type="arabicParenR"/>
            </a:pPr>
            <a:r>
              <a:rPr kumimoji="1" lang="ja-JP" altLang="en-US" dirty="0" smtClean="0"/>
              <a:t>富士通総研　</a:t>
            </a:r>
            <a:r>
              <a:rPr lang="en-US" altLang="ja-JP" dirty="0">
                <a:hlinkClick r:id="rId2"/>
              </a:rPr>
              <a:t>http://www.fujitsu.com/jp/group/fri/businesstopics/bigdata</a:t>
            </a:r>
            <a:r>
              <a:rPr lang="en-US" altLang="ja-JP" dirty="0" smtClean="0">
                <a:hlinkClick r:id="rId2"/>
              </a:rPr>
              <a:t>/</a:t>
            </a:r>
            <a:endParaRPr lang="en-US" altLang="ja-JP" dirty="0" smtClean="0"/>
          </a:p>
          <a:p>
            <a:pPr marL="228600" indent="-228600">
              <a:buAutoNum type="arabicParenR"/>
            </a:pPr>
            <a:r>
              <a:rPr kumimoji="1" lang="en-US" altLang="ja-JP" dirty="0" smtClean="0"/>
              <a:t>NTT</a:t>
            </a:r>
            <a:r>
              <a:rPr kumimoji="1" lang="ja-JP" altLang="en-US" dirty="0" smtClean="0"/>
              <a:t>データ　先端技術株式会社　</a:t>
            </a:r>
            <a:r>
              <a:rPr lang="en-US" altLang="ja-JP" dirty="0">
                <a:hlinkClick r:id="rId3"/>
              </a:rPr>
              <a:t>http://www.intellilink.co.jp/article/column/bigdata02.</a:t>
            </a:r>
            <a:r>
              <a:rPr lang="en-US" altLang="ja-JP" dirty="0" smtClean="0">
                <a:hlinkClick r:id="rId3"/>
              </a:rPr>
              <a:t>html</a:t>
            </a:r>
            <a:endParaRPr lang="en-US" altLang="ja-JP" dirty="0" smtClean="0"/>
          </a:p>
          <a:p>
            <a:pPr marL="228600" indent="-228600">
              <a:buAutoNum type="arabicParenR"/>
            </a:pPr>
            <a:r>
              <a:rPr lang="en-US" altLang="ja-JP" dirty="0" smtClean="0"/>
              <a:t>ICT</a:t>
            </a:r>
            <a:r>
              <a:rPr lang="ja-JP" altLang="en-US" dirty="0" smtClean="0"/>
              <a:t>総研　</a:t>
            </a:r>
            <a:r>
              <a:rPr lang="de-DE" altLang="ja-JP" dirty="0">
                <a:hlinkClick r:id="rId4"/>
              </a:rPr>
              <a:t>http://ictr.co.jp/report/20150729000088-2.</a:t>
            </a:r>
            <a:r>
              <a:rPr lang="de-DE" altLang="ja-JP" dirty="0" smtClean="0">
                <a:hlinkClick r:id="rId4"/>
              </a:rPr>
              <a:t>html</a:t>
            </a:r>
            <a:endParaRPr lang="de-DE" altLang="ja-JP" dirty="0" smtClean="0"/>
          </a:p>
          <a:p>
            <a:pPr marL="228600" indent="-228600">
              <a:buAutoNum type="arabicParenR"/>
            </a:pPr>
            <a:r>
              <a:rPr lang="ja-JP" altLang="en-US" dirty="0" smtClean="0"/>
              <a:t>「</a:t>
            </a:r>
            <a:r>
              <a:rPr lang="de-DE" altLang="ja-JP" dirty="0" smtClean="0"/>
              <a:t>300</a:t>
            </a:r>
            <a:r>
              <a:rPr lang="ja-JP" altLang="en-US" dirty="0" smtClean="0"/>
              <a:t>人</a:t>
            </a:r>
            <a:r>
              <a:rPr lang="en-US" altLang="ja-JP" dirty="0" smtClean="0"/>
              <a:t>×</a:t>
            </a:r>
            <a:r>
              <a:rPr lang="ja-JP" altLang="en-US" dirty="0" smtClean="0"/>
              <a:t>友達</a:t>
            </a:r>
            <a:r>
              <a:rPr lang="en-US" altLang="ja-JP" dirty="0" smtClean="0"/>
              <a:t>5%</a:t>
            </a:r>
            <a:r>
              <a:rPr lang="ja-JP" altLang="en-US" dirty="0" smtClean="0"/>
              <a:t>がシェア</a:t>
            </a:r>
            <a:r>
              <a:rPr lang="en-US" altLang="ja-JP" dirty="0" smtClean="0"/>
              <a:t>×</a:t>
            </a:r>
            <a:r>
              <a:rPr lang="ja-JP" altLang="en-US" dirty="0" smtClean="0"/>
              <a:t>友達の友達の</a:t>
            </a:r>
            <a:r>
              <a:rPr lang="en-US" altLang="ja-JP" dirty="0" smtClean="0"/>
              <a:t>33%〜50%</a:t>
            </a:r>
            <a:r>
              <a:rPr lang="ja-JP" altLang="en-US" dirty="0" smtClean="0"/>
              <a:t>が記事を見る」と仮定</a:t>
            </a:r>
            <a:endParaRPr lang="en-US" altLang="ja-JP" dirty="0" smtClean="0"/>
          </a:p>
          <a:p>
            <a:pPr marL="228600" indent="-228600">
              <a:buAutoNum type="arabicParenR"/>
            </a:pPr>
            <a:endParaRPr kumimoji="1" lang="ja-JP" altLang="en-US" dirty="0"/>
          </a:p>
        </p:txBody>
      </p:sp>
      <p:grpSp>
        <p:nvGrpSpPr>
          <p:cNvPr id="88" name="図形グループ 87"/>
          <p:cNvGrpSpPr/>
          <p:nvPr/>
        </p:nvGrpSpPr>
        <p:grpSpPr>
          <a:xfrm>
            <a:off x="504064" y="2351164"/>
            <a:ext cx="4355780" cy="3799649"/>
            <a:chOff x="495300" y="2742841"/>
            <a:chExt cx="1512000" cy="3371315"/>
          </a:xfrm>
        </p:grpSpPr>
        <p:sp>
          <p:nvSpPr>
            <p:cNvPr id="89" name="コンテンツ プレースホルダー 1"/>
            <p:cNvSpPr txBox="1">
              <a:spLocks/>
            </p:cNvSpPr>
            <p:nvPr/>
          </p:nvSpPr>
          <p:spPr>
            <a:xfrm>
              <a:off x="495300" y="2974857"/>
              <a:ext cx="1512000" cy="3139299"/>
            </a:xfrm>
            <a:prstGeom prst="rect">
              <a:avLst/>
            </a:prstGeom>
            <a:solidFill>
              <a:schemeClr val="bg1"/>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177800" indent="-177800"/>
              <a:r>
                <a:rPr lang="ja-JP" altLang="en-US" sz="1000" dirty="0" smtClean="0"/>
                <a:t>ビッグデータの活用法は以下の</a:t>
              </a:r>
              <a:r>
                <a:rPr lang="en-US" altLang="ja-JP" sz="1000" dirty="0" smtClean="0"/>
                <a:t>4</a:t>
              </a:r>
              <a:r>
                <a:rPr lang="ja-JP" altLang="en-US" sz="1000" dirty="0" smtClean="0"/>
                <a:t>つの流れとなる</a:t>
              </a:r>
              <a:r>
                <a:rPr lang="en-US" altLang="ja-JP" sz="1000" baseline="30000" dirty="0" smtClean="0"/>
                <a:t>1)</a:t>
              </a:r>
            </a:p>
            <a:p>
              <a:pPr marL="177800" indent="-177800"/>
              <a:endParaRPr lang="en-US" altLang="ja-JP" sz="1000" dirty="0"/>
            </a:p>
            <a:p>
              <a:pPr marL="177800" indent="-177800"/>
              <a:endParaRPr lang="en-US" altLang="ja-JP" sz="1000" dirty="0" smtClean="0"/>
            </a:p>
            <a:p>
              <a:pPr marL="177800" indent="-177800"/>
              <a:endParaRPr lang="en-US" altLang="ja-JP" sz="1000" dirty="0"/>
            </a:p>
            <a:p>
              <a:pPr marL="177800" indent="-177800"/>
              <a:endParaRPr lang="en-US" altLang="ja-JP" sz="1000" dirty="0" smtClean="0"/>
            </a:p>
            <a:p>
              <a:pPr marL="177800" indent="-177800"/>
              <a:endParaRPr lang="en-US" altLang="ja-JP" sz="1000" dirty="0"/>
            </a:p>
            <a:p>
              <a:pPr marL="177800" indent="-177800"/>
              <a:endParaRPr lang="en-US" altLang="ja-JP" sz="1000" dirty="0" smtClean="0"/>
            </a:p>
            <a:p>
              <a:pPr marL="177800" indent="-177800"/>
              <a:endParaRPr lang="en-US" altLang="ja-JP" sz="1000" dirty="0"/>
            </a:p>
            <a:p>
              <a:pPr marL="177800" indent="-177800"/>
              <a:endParaRPr lang="en-US" altLang="ja-JP" sz="1000" dirty="0" smtClean="0"/>
            </a:p>
            <a:p>
              <a:pPr marL="177800" indent="-177800"/>
              <a:endParaRPr lang="en-US" altLang="ja-JP" sz="1000" dirty="0"/>
            </a:p>
            <a:p>
              <a:pPr marL="177800" indent="-177800"/>
              <a:endParaRPr lang="en-US" altLang="ja-JP" sz="1000" dirty="0" smtClean="0"/>
            </a:p>
            <a:p>
              <a:pPr marL="177800" indent="-177800"/>
              <a:r>
                <a:rPr lang="ja-JP" altLang="en-US" sz="1000" dirty="0" smtClean="0"/>
                <a:t>ビッグデータをビジネスで導入する上で、スモールデータの分析から始めることが必要である。限られた場面での定性的な分析、データの収集方法の確立を通じて、データをアルゴリズムで分析できる仕組みを整え、次第に大きなサイズのデータに広げていくべきである</a:t>
              </a:r>
              <a:r>
                <a:rPr lang="ja-JP" altLang="ja-JP" sz="1000" baseline="30000" dirty="0" smtClean="0"/>
                <a:t>2</a:t>
              </a:r>
              <a:r>
                <a:rPr lang="en-US" altLang="ja-JP" sz="1000" baseline="30000" dirty="0" smtClean="0"/>
                <a:t>)</a:t>
              </a:r>
              <a:endParaRPr lang="en-US" altLang="ja-JP" sz="1000" dirty="0" smtClean="0"/>
            </a:p>
            <a:p>
              <a:pPr marL="177800" indent="-177800"/>
              <a:endParaRPr lang="en-US" altLang="ja-JP" sz="1000" dirty="0"/>
            </a:p>
            <a:p>
              <a:pPr marL="177800" indent="-177800"/>
              <a:r>
                <a:rPr lang="ja-JP" altLang="en-US" sz="1000" dirty="0" smtClean="0"/>
                <a:t>ビッグデータの収集・分析方法は外注に頼らざるをえない。外注先としては富士通総研や</a:t>
              </a:r>
              <a:r>
                <a:rPr lang="en-US" altLang="ja-JP" sz="1000" dirty="0" smtClean="0"/>
                <a:t>NTT</a:t>
              </a:r>
              <a:r>
                <a:rPr lang="ja-JP" altLang="en-US" sz="1000" dirty="0" smtClean="0"/>
                <a:t>データなどがある。将来的には中小企業がそのような外注先を用いながらビッグデータを活用する方法を外部に対して販売していく可能性も考えられる</a:t>
              </a:r>
              <a:endParaRPr lang="en-US" altLang="ja-JP" sz="1000" dirty="0" smtClean="0"/>
            </a:p>
            <a:p>
              <a:pPr marL="177800" indent="-177800"/>
              <a:endParaRPr lang="en-US" altLang="ja-JP" sz="1000" dirty="0"/>
            </a:p>
            <a:p>
              <a:pPr marL="177800" indent="-177800"/>
              <a:endParaRPr lang="en-US" altLang="ja-JP" sz="1000" dirty="0" smtClean="0"/>
            </a:p>
          </p:txBody>
        </p:sp>
        <p:sp>
          <p:nvSpPr>
            <p:cNvPr id="90" name="コンテンツ プレースホルダー 1"/>
            <p:cNvSpPr txBox="1">
              <a:spLocks/>
            </p:cNvSpPr>
            <p:nvPr/>
          </p:nvSpPr>
          <p:spPr>
            <a:xfrm>
              <a:off x="495300" y="2742841"/>
              <a:ext cx="1512000" cy="232017"/>
            </a:xfrm>
            <a:prstGeom prst="rect">
              <a:avLst/>
            </a:prstGeom>
            <a:solidFill>
              <a:schemeClr val="tx2">
                <a:lumMod val="50000"/>
              </a:schemeClr>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ja-JP" altLang="en-US" sz="1000" dirty="0" smtClean="0">
                  <a:solidFill>
                    <a:srgbClr val="FFFFFF"/>
                  </a:solidFill>
                </a:rPr>
                <a:t>ビッグデータの活用とは？</a:t>
              </a:r>
              <a:endParaRPr lang="en-US" altLang="ja-JP" sz="1000" dirty="0" smtClean="0">
                <a:solidFill>
                  <a:srgbClr val="FFFFFF"/>
                </a:solidFill>
              </a:endParaRPr>
            </a:p>
          </p:txBody>
        </p:sp>
      </p:grpSp>
      <p:cxnSp>
        <p:nvCxnSpPr>
          <p:cNvPr id="98" name="直線矢印コネクタ 97"/>
          <p:cNvCxnSpPr>
            <a:stCxn id="99" idx="1"/>
            <a:endCxn id="90" idx="0"/>
          </p:cNvCxnSpPr>
          <p:nvPr/>
        </p:nvCxnSpPr>
        <p:spPr>
          <a:xfrm flipH="1">
            <a:off x="2681954" y="1720511"/>
            <a:ext cx="467123" cy="630653"/>
          </a:xfrm>
          <a:prstGeom prst="straightConnector1">
            <a:avLst/>
          </a:prstGeom>
          <a:ln>
            <a:solidFill>
              <a:srgbClr val="FA8716"/>
            </a:solidFill>
            <a:tailEnd type="arrow"/>
          </a:ln>
          <a:effectLst/>
        </p:spPr>
        <p:style>
          <a:lnRef idx="2">
            <a:schemeClr val="accent1"/>
          </a:lnRef>
          <a:fillRef idx="0">
            <a:schemeClr val="accent1"/>
          </a:fillRef>
          <a:effectRef idx="1">
            <a:schemeClr val="accent1"/>
          </a:effectRef>
          <a:fontRef idx="minor">
            <a:schemeClr val="tx1"/>
          </a:fontRef>
        </p:style>
      </p:cxnSp>
      <p:sp>
        <p:nvSpPr>
          <p:cNvPr id="99" name="正方形/長方形 98"/>
          <p:cNvSpPr/>
          <p:nvPr/>
        </p:nvSpPr>
        <p:spPr>
          <a:xfrm>
            <a:off x="3149077" y="1642056"/>
            <a:ext cx="724103" cy="156909"/>
          </a:xfrm>
          <a:prstGeom prst="rect">
            <a:avLst/>
          </a:prstGeom>
          <a:noFill/>
          <a:ln>
            <a:solidFill>
              <a:schemeClr val="accent3"/>
            </a:solidFill>
          </a:ln>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grpSp>
        <p:nvGrpSpPr>
          <p:cNvPr id="101" name="図形グループ 100"/>
          <p:cNvGrpSpPr/>
          <p:nvPr/>
        </p:nvGrpSpPr>
        <p:grpSpPr>
          <a:xfrm>
            <a:off x="5107400" y="2351164"/>
            <a:ext cx="4355780" cy="3799650"/>
            <a:chOff x="495300" y="2742841"/>
            <a:chExt cx="1512000" cy="3371316"/>
          </a:xfrm>
        </p:grpSpPr>
        <p:sp>
          <p:nvSpPr>
            <p:cNvPr id="102" name="コンテンツ プレースホルダー 1"/>
            <p:cNvSpPr txBox="1">
              <a:spLocks/>
            </p:cNvSpPr>
            <p:nvPr/>
          </p:nvSpPr>
          <p:spPr>
            <a:xfrm>
              <a:off x="495300" y="2974857"/>
              <a:ext cx="1512000" cy="3139300"/>
            </a:xfrm>
            <a:prstGeom prst="rect">
              <a:avLst/>
            </a:prstGeom>
            <a:solidFill>
              <a:schemeClr val="bg1"/>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177800" indent="-177800"/>
              <a:r>
                <a:rPr lang="ja-JP" altLang="en-US" sz="1000" dirty="0" smtClean="0"/>
                <a:t>発信方法としては、</a:t>
              </a:r>
              <a:r>
                <a:rPr lang="en-US" altLang="ja-JP" sz="1000" dirty="0" err="1" smtClean="0"/>
                <a:t>facebook</a:t>
              </a:r>
              <a:r>
                <a:rPr lang="ja-JP" altLang="en-US" sz="1000" dirty="0" smtClean="0"/>
                <a:t>・</a:t>
              </a:r>
              <a:r>
                <a:rPr lang="en-US" altLang="ja-JP" sz="1000" dirty="0" smtClean="0"/>
                <a:t>Twitter</a:t>
              </a:r>
              <a:r>
                <a:rPr lang="ja-JP" altLang="en-US" sz="1000" dirty="0" smtClean="0"/>
                <a:t>・</a:t>
              </a:r>
              <a:r>
                <a:rPr lang="en-US" altLang="ja-JP" sz="1000" dirty="0" err="1" smtClean="0"/>
                <a:t>Instagram</a:t>
              </a:r>
              <a:r>
                <a:rPr lang="ja-JP" altLang="en-US" sz="1000" dirty="0" smtClean="0"/>
                <a:t>・</a:t>
              </a:r>
              <a:r>
                <a:rPr lang="en-US" altLang="ja-JP" sz="1000" dirty="0" err="1" smtClean="0"/>
                <a:t>Wordpress</a:t>
              </a:r>
              <a:r>
                <a:rPr lang="ja-JP" altLang="en-US" sz="1000" dirty="0" smtClean="0"/>
                <a:t>・</a:t>
              </a:r>
              <a:r>
                <a:rPr lang="en-US" altLang="ja-JP" sz="1000" dirty="0" smtClean="0"/>
                <a:t>LINE</a:t>
              </a:r>
              <a:r>
                <a:rPr lang="ja-JP" altLang="en-US" sz="1000" dirty="0" smtClean="0"/>
                <a:t>・</a:t>
              </a:r>
              <a:r>
                <a:rPr lang="en-US" altLang="ja-JP" sz="1000" dirty="0" smtClean="0"/>
                <a:t>Ameba</a:t>
              </a:r>
              <a:r>
                <a:rPr lang="ja-JP" altLang="en-US" sz="1000" dirty="0" smtClean="0"/>
                <a:t>・</a:t>
              </a:r>
              <a:r>
                <a:rPr lang="en-US" altLang="ja-JP" sz="1000" dirty="0" smtClean="0"/>
                <a:t>Google+</a:t>
              </a:r>
              <a:r>
                <a:rPr lang="ja-JP" altLang="en-US" sz="1000" dirty="0" smtClean="0"/>
                <a:t>・</a:t>
              </a:r>
              <a:r>
                <a:rPr lang="en-US" altLang="ja-JP" sz="1000" dirty="0" err="1" smtClean="0"/>
                <a:t>Youtube</a:t>
              </a:r>
              <a:r>
                <a:rPr lang="ja-JP" altLang="en-US" sz="1000" dirty="0" smtClean="0"/>
                <a:t>・</a:t>
              </a:r>
              <a:r>
                <a:rPr lang="en-US" altLang="ja-JP" sz="1000" dirty="0" smtClean="0"/>
                <a:t>LinkedIn</a:t>
              </a:r>
              <a:r>
                <a:rPr lang="ja-JP" altLang="en-US" sz="1000" dirty="0" smtClean="0"/>
                <a:t>・各種ブログなどが考えられる。利用率が高いのは</a:t>
              </a:r>
              <a:r>
                <a:rPr lang="en-US" altLang="ja-JP" sz="1000" dirty="0" smtClean="0"/>
                <a:t>LINE</a:t>
              </a:r>
              <a:r>
                <a:rPr lang="ja-JP" altLang="en-US" sz="1000" dirty="0" smtClean="0"/>
                <a:t>（</a:t>
              </a:r>
              <a:r>
                <a:rPr lang="en-US" altLang="ja-JP" sz="1000" dirty="0" smtClean="0"/>
                <a:t>58</a:t>
              </a:r>
              <a:r>
                <a:rPr lang="ja-JP" altLang="en-US" sz="1000" dirty="0" smtClean="0"/>
                <a:t>％）、</a:t>
              </a:r>
              <a:r>
                <a:rPr lang="en-US" altLang="ja-JP" sz="1000" dirty="0" err="1" smtClean="0"/>
                <a:t>facebook</a:t>
              </a:r>
              <a:r>
                <a:rPr lang="ja-JP" altLang="en-US" sz="1000" dirty="0" smtClean="0"/>
                <a:t>（</a:t>
              </a:r>
              <a:r>
                <a:rPr lang="en-US" altLang="ja-JP" sz="1000" dirty="0" smtClean="0"/>
                <a:t>37</a:t>
              </a:r>
              <a:r>
                <a:rPr lang="ja-JP" altLang="en-US" sz="1000" dirty="0" smtClean="0"/>
                <a:t>％）、</a:t>
              </a:r>
              <a:r>
                <a:rPr lang="en-US" altLang="ja-JP" sz="1000" dirty="0" smtClean="0"/>
                <a:t>Twitter</a:t>
              </a:r>
              <a:r>
                <a:rPr lang="ja-JP" altLang="en-US" sz="1000" dirty="0" smtClean="0"/>
                <a:t>（</a:t>
              </a:r>
              <a:r>
                <a:rPr lang="en-US" altLang="ja-JP" sz="1000" dirty="0" smtClean="0"/>
                <a:t>35</a:t>
              </a:r>
              <a:r>
                <a:rPr lang="ja-JP" altLang="en-US" sz="1000" dirty="0" smtClean="0"/>
                <a:t>％）の</a:t>
              </a:r>
              <a:r>
                <a:rPr lang="en-US" altLang="ja-JP" sz="1000" dirty="0" smtClean="0"/>
                <a:t>3</a:t>
              </a:r>
              <a:r>
                <a:rPr lang="ja-JP" altLang="en-US" sz="1000" dirty="0" smtClean="0"/>
                <a:t>種である</a:t>
              </a:r>
              <a:r>
                <a:rPr lang="en-US" altLang="ja-JP" sz="1000" baseline="30000" dirty="0" smtClean="0"/>
                <a:t>3)</a:t>
              </a:r>
            </a:p>
            <a:p>
              <a:pPr marL="177800" indent="-177800"/>
              <a:endParaRPr lang="en-US" altLang="ja-JP" sz="1000" dirty="0"/>
            </a:p>
            <a:p>
              <a:pPr marL="177800" indent="-177800"/>
              <a:r>
                <a:rPr lang="en-US" altLang="ja-JP" sz="1000" dirty="0" smtClean="0"/>
                <a:t>SNS</a:t>
              </a:r>
              <a:r>
                <a:rPr lang="ja-JP" altLang="en-US" sz="1000" dirty="0" smtClean="0"/>
                <a:t>の他にも、地域を限定したリスティング広告が使用できる</a:t>
              </a:r>
              <a:endParaRPr lang="en-US" altLang="ja-JP" sz="1000" dirty="0"/>
            </a:p>
            <a:p>
              <a:pPr marL="177800" indent="0">
                <a:buNone/>
              </a:pPr>
              <a:r>
                <a:rPr lang="ja-JP" altLang="en-US" sz="1000" dirty="0" smtClean="0"/>
                <a:t>（例：名古屋を中心に半径</a:t>
              </a:r>
              <a:r>
                <a:rPr lang="en-US" altLang="ja-JP" sz="1000" dirty="0" smtClean="0"/>
                <a:t>50km</a:t>
              </a:r>
              <a:r>
                <a:rPr lang="ja-JP" altLang="en-US" sz="1000" dirty="0" smtClean="0"/>
                <a:t>）</a:t>
              </a:r>
              <a:endParaRPr lang="en-US" altLang="ja-JP" sz="1000" dirty="0" smtClean="0"/>
            </a:p>
            <a:p>
              <a:pPr marL="177800" indent="0">
                <a:buNone/>
              </a:pPr>
              <a:endParaRPr lang="en-US" altLang="ja-JP" sz="1000" dirty="0"/>
            </a:p>
            <a:p>
              <a:pPr marL="177800" indent="-177800"/>
              <a:r>
                <a:rPr lang="ja-JP" altLang="en-US" sz="1000" dirty="0" smtClean="0"/>
                <a:t>発信内容としては、</a:t>
              </a:r>
              <a:endParaRPr lang="en-US" altLang="ja-JP" sz="1000" dirty="0" smtClean="0"/>
            </a:p>
            <a:p>
              <a:pPr marL="228600" indent="-228600">
                <a:buFont typeface="+mj-lt"/>
                <a:buAutoNum type="arabicParenR"/>
              </a:pPr>
              <a:r>
                <a:rPr lang="ja-JP" altLang="en-US" sz="1000" dirty="0" smtClean="0"/>
                <a:t>過去</a:t>
              </a:r>
              <a:r>
                <a:rPr lang="ja-JP" altLang="en-US" sz="1000" dirty="0" smtClean="0"/>
                <a:t>事例・現在の施策</a:t>
              </a:r>
              <a:endParaRPr lang="en-US" altLang="ja-JP" sz="1000" dirty="0" smtClean="0"/>
            </a:p>
            <a:p>
              <a:pPr marL="228600" indent="-228600">
                <a:buFont typeface="+mj-lt"/>
                <a:buAutoNum type="arabicParenR"/>
              </a:pPr>
              <a:r>
                <a:rPr lang="ja-JP" altLang="en-US" sz="1000" dirty="0" smtClean="0"/>
                <a:t>インターン生の一連の事業内容</a:t>
              </a:r>
              <a:endParaRPr lang="en-US" altLang="ja-JP" sz="1000" dirty="0" smtClean="0"/>
            </a:p>
            <a:p>
              <a:pPr marL="0" indent="0">
                <a:buNone/>
              </a:pPr>
              <a:r>
                <a:rPr lang="ja-JP" altLang="en-US" sz="1000" dirty="0" smtClean="0"/>
                <a:t>の</a:t>
              </a:r>
              <a:r>
                <a:rPr lang="en-US" altLang="ja-JP" sz="1000" dirty="0" smtClean="0"/>
                <a:t>2</a:t>
              </a:r>
              <a:r>
                <a:rPr lang="ja-JP" altLang="en-US" sz="1000" dirty="0" smtClean="0"/>
                <a:t>点が考えられる</a:t>
              </a:r>
              <a:endParaRPr lang="en-US" altLang="ja-JP" sz="1000" dirty="0" smtClean="0"/>
            </a:p>
            <a:p>
              <a:pPr marL="0" indent="0">
                <a:buNone/>
              </a:pPr>
              <a:endParaRPr lang="en-US" altLang="ja-JP" sz="1000" dirty="0"/>
            </a:p>
            <a:p>
              <a:pPr marL="177800" indent="-177800"/>
              <a:r>
                <a:rPr lang="ja-JP" altLang="en-US" sz="1000" dirty="0" smtClean="0"/>
                <a:t>仮に友達が</a:t>
              </a:r>
              <a:r>
                <a:rPr lang="en-US" altLang="ja-JP" sz="1000" dirty="0" smtClean="0"/>
                <a:t>300</a:t>
              </a:r>
              <a:r>
                <a:rPr lang="ja-JP" altLang="en-US" sz="1000" dirty="0" smtClean="0"/>
                <a:t>人いる状態で</a:t>
              </a:r>
              <a:r>
                <a:rPr lang="en-US" altLang="ja-JP" sz="1000" dirty="0" err="1" smtClean="0"/>
                <a:t>facebook</a:t>
              </a:r>
              <a:r>
                <a:rPr lang="ja-JP" altLang="en-US" sz="1000" dirty="0" smtClean="0"/>
                <a:t>でポストを投稿し、シェアを友人に頼んだとすると、およそ</a:t>
              </a:r>
              <a:r>
                <a:rPr lang="en-US" altLang="ja-JP" sz="1000" dirty="0" smtClean="0"/>
                <a:t>1500〜2250</a:t>
              </a:r>
              <a:r>
                <a:rPr lang="ja-JP" altLang="en-US" sz="1000" dirty="0" smtClean="0"/>
                <a:t>人がシェアしたポスト内容を見ることとなる</a:t>
              </a:r>
              <a:endParaRPr lang="en-US" altLang="ja-JP" sz="1000" dirty="0"/>
            </a:p>
            <a:p>
              <a:pPr marL="0" indent="0">
                <a:buNone/>
              </a:pPr>
              <a:endParaRPr lang="en-US" altLang="ja-JP" sz="1000" dirty="0" smtClean="0"/>
            </a:p>
            <a:p>
              <a:pPr marL="0" indent="0">
                <a:buNone/>
              </a:pPr>
              <a:r>
                <a:rPr lang="en-US" altLang="ja-JP" sz="1000" dirty="0" smtClean="0"/>
                <a:t>→</a:t>
              </a:r>
              <a:r>
                <a:rPr lang="ja-JP" altLang="en-US" sz="1000" dirty="0" smtClean="0"/>
                <a:t>「名古屋　解体」で検索した場合の</a:t>
              </a:r>
              <a:endParaRPr lang="en-US" altLang="ja-JP" sz="1000" dirty="0" smtClean="0"/>
            </a:p>
            <a:p>
              <a:pPr marL="0" indent="0">
                <a:buNone/>
              </a:pPr>
              <a:r>
                <a:rPr lang="ja-JP" altLang="en-US" sz="1000" dirty="0" smtClean="0"/>
                <a:t>リスティング広告</a:t>
              </a:r>
              <a:endParaRPr lang="en-US" altLang="ja-JP" sz="1000" dirty="0" smtClean="0"/>
            </a:p>
            <a:p>
              <a:pPr marL="0" indent="0">
                <a:buNone/>
              </a:pPr>
              <a:endParaRPr lang="en-US" altLang="ja-JP" sz="1000" dirty="0" smtClean="0"/>
            </a:p>
          </p:txBody>
        </p:sp>
        <p:sp>
          <p:nvSpPr>
            <p:cNvPr id="103" name="コンテンツ プレースホルダー 1"/>
            <p:cNvSpPr txBox="1">
              <a:spLocks/>
            </p:cNvSpPr>
            <p:nvPr/>
          </p:nvSpPr>
          <p:spPr>
            <a:xfrm>
              <a:off x="495300" y="2742841"/>
              <a:ext cx="1512000" cy="232017"/>
            </a:xfrm>
            <a:prstGeom prst="rect">
              <a:avLst/>
            </a:prstGeom>
            <a:solidFill>
              <a:schemeClr val="tx2">
                <a:lumMod val="50000"/>
              </a:schemeClr>
            </a:solidFill>
            <a:ln w="19050" cmpd="sng">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kumimoji="1"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marL="0" indent="0" algn="ctr">
                <a:buNone/>
              </a:pPr>
              <a:r>
                <a:rPr lang="ja-JP" altLang="en-US" sz="1000" dirty="0" smtClean="0">
                  <a:solidFill>
                    <a:srgbClr val="FFFFFF"/>
                  </a:solidFill>
                </a:rPr>
                <a:t>S</a:t>
              </a:r>
              <a:r>
                <a:rPr lang="en-US" altLang="ja-JP" sz="1000" dirty="0" smtClean="0">
                  <a:solidFill>
                    <a:srgbClr val="FFFFFF"/>
                  </a:solidFill>
                </a:rPr>
                <a:t>NS</a:t>
              </a:r>
              <a:r>
                <a:rPr lang="ja-JP" altLang="en-US" sz="1000" dirty="0" smtClean="0">
                  <a:solidFill>
                    <a:srgbClr val="FFFFFF"/>
                  </a:solidFill>
                </a:rPr>
                <a:t>の発信方法と期待される効果とは？</a:t>
              </a:r>
              <a:endParaRPr lang="en-US" altLang="ja-JP" sz="1000" dirty="0" smtClean="0">
                <a:solidFill>
                  <a:srgbClr val="FFFFFF"/>
                </a:solidFill>
              </a:endParaRPr>
            </a:p>
          </p:txBody>
        </p:sp>
      </p:grpSp>
      <p:sp>
        <p:nvSpPr>
          <p:cNvPr id="107" name="正方形/長方形 106"/>
          <p:cNvSpPr/>
          <p:nvPr/>
        </p:nvSpPr>
        <p:spPr>
          <a:xfrm>
            <a:off x="2220346" y="1835500"/>
            <a:ext cx="2366591" cy="156909"/>
          </a:xfrm>
          <a:prstGeom prst="rect">
            <a:avLst/>
          </a:prstGeom>
          <a:noFill/>
          <a:ln>
            <a:solidFill>
              <a:schemeClr val="accent3"/>
            </a:solidFill>
          </a:ln>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109" name="直線矢印コネクタ 108"/>
          <p:cNvCxnSpPr>
            <a:stCxn id="107" idx="3"/>
            <a:endCxn id="103" idx="0"/>
          </p:cNvCxnSpPr>
          <p:nvPr/>
        </p:nvCxnSpPr>
        <p:spPr>
          <a:xfrm>
            <a:off x="4586937" y="1913955"/>
            <a:ext cx="2698353" cy="437209"/>
          </a:xfrm>
          <a:prstGeom prst="straightConnector1">
            <a:avLst/>
          </a:prstGeom>
          <a:ln>
            <a:solidFill>
              <a:srgbClr val="FA8716"/>
            </a:solidFill>
            <a:tailEnd type="arrow"/>
          </a:ln>
          <a:effectLst/>
        </p:spPr>
        <p:style>
          <a:lnRef idx="2">
            <a:schemeClr val="accent1"/>
          </a:lnRef>
          <a:fillRef idx="0">
            <a:schemeClr val="accent1"/>
          </a:fillRef>
          <a:effectRef idx="1">
            <a:schemeClr val="accent1"/>
          </a:effectRef>
          <a:fontRef idx="minor">
            <a:schemeClr val="tx1"/>
          </a:fontRef>
        </p:style>
      </p:cxnSp>
      <p:pic>
        <p:nvPicPr>
          <p:cNvPr id="67" name="図 66" descr="service_flow_tcm102-1139646.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584" y="2864220"/>
            <a:ext cx="4182975" cy="1680660"/>
          </a:xfrm>
          <a:prstGeom prst="rect">
            <a:avLst/>
          </a:prstGeom>
          <a:noFill/>
          <a:ln>
            <a:noFill/>
          </a:ln>
        </p:spPr>
      </p:pic>
      <p:pic>
        <p:nvPicPr>
          <p:cNvPr id="110" name="図 109" descr="Screen Shot 2016-06-06 at 14.29.35.png"/>
          <p:cNvPicPr>
            <a:picLocks noChangeAspect="1"/>
          </p:cNvPicPr>
          <p:nvPr/>
        </p:nvPicPr>
        <p:blipFill rotWithShape="1">
          <a:blip r:embed="rId6">
            <a:extLst>
              <a:ext uri="{28A0092B-C50C-407E-A947-70E740481C1C}">
                <a14:useLocalDpi xmlns:a14="http://schemas.microsoft.com/office/drawing/2010/main" val="0"/>
              </a:ext>
            </a:extLst>
          </a:blip>
          <a:srcRect l="3063" r="4082" b="50504"/>
          <a:stretch/>
        </p:blipFill>
        <p:spPr>
          <a:xfrm>
            <a:off x="7188263" y="5122184"/>
            <a:ext cx="2252138" cy="947414"/>
          </a:xfrm>
          <a:prstGeom prst="rect">
            <a:avLst/>
          </a:prstGeom>
        </p:spPr>
      </p:pic>
    </p:spTree>
    <p:extLst>
      <p:ext uri="{BB962C8B-B14F-4D97-AF65-F5344CB8AC3E}">
        <p14:creationId xmlns:p14="http://schemas.microsoft.com/office/powerpoint/2010/main" val="281004013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ホワイト">
  <a:themeElements>
    <a:clrScheme name="エクスポ">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50568</TotalTime>
  <Words>1218</Words>
  <Application>Microsoft Macintosh PowerPoint</Application>
  <PresentationFormat>A4 210x297 mm</PresentationFormat>
  <Paragraphs>143</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ホワイト</vt:lpstr>
      <vt:lpstr>プロジェクト案</vt:lpstr>
      <vt:lpstr>プロジェクト1</vt:lpstr>
      <vt:lpstr>プロジェクト1（具体案）</vt:lpstr>
      <vt:lpstr>プロジェクト1（期待される効果）</vt:lpstr>
    </vt:vector>
  </TitlesOfParts>
  <Company>東京大学</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水野 隼輔</dc:creator>
  <cp:lastModifiedBy>水野 隼輔</cp:lastModifiedBy>
  <cp:revision>341</cp:revision>
  <cp:lastPrinted>2016-08-18T01:45:41Z</cp:lastPrinted>
  <dcterms:created xsi:type="dcterms:W3CDTF">2016-03-08T13:47:28Z</dcterms:created>
  <dcterms:modified xsi:type="dcterms:W3CDTF">2016-08-18T01:45:47Z</dcterms:modified>
</cp:coreProperties>
</file>